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300" r:id="rId2"/>
    <p:sldId id="302" r:id="rId3"/>
    <p:sldId id="298" r:id="rId4"/>
    <p:sldId id="263" r:id="rId5"/>
    <p:sldId id="264" r:id="rId6"/>
    <p:sldId id="262" r:id="rId7"/>
    <p:sldId id="261" r:id="rId8"/>
    <p:sldId id="258" r:id="rId9"/>
    <p:sldId id="301" r:id="rId10"/>
    <p:sldId id="265" r:id="rId11"/>
    <p:sldId id="259" r:id="rId12"/>
    <p:sldId id="266" r:id="rId13"/>
    <p:sldId id="267" r:id="rId14"/>
    <p:sldId id="268" r:id="rId15"/>
    <p:sldId id="269" r:id="rId16"/>
    <p:sldId id="270" r:id="rId17"/>
    <p:sldId id="271" r:id="rId18"/>
    <p:sldId id="272" r:id="rId19"/>
    <p:sldId id="274" r:id="rId20"/>
    <p:sldId id="273" r:id="rId21"/>
    <p:sldId id="279" r:id="rId22"/>
    <p:sldId id="276" r:id="rId23"/>
    <p:sldId id="296" r:id="rId24"/>
    <p:sldId id="278" r:id="rId25"/>
    <p:sldId id="281" r:id="rId26"/>
    <p:sldId id="282" r:id="rId27"/>
    <p:sldId id="283" r:id="rId28"/>
    <p:sldId id="284" r:id="rId29"/>
    <p:sldId id="286" r:id="rId30"/>
    <p:sldId id="285" r:id="rId31"/>
    <p:sldId id="349" r:id="rId32"/>
    <p:sldId id="287" r:id="rId33"/>
    <p:sldId id="288" r:id="rId34"/>
    <p:sldId id="289" r:id="rId35"/>
    <p:sldId id="290" r:id="rId36"/>
    <p:sldId id="291" r:id="rId37"/>
    <p:sldId id="292" r:id="rId38"/>
    <p:sldId id="293" r:id="rId39"/>
    <p:sldId id="294" r:id="rId40"/>
    <p:sldId id="295" r:id="rId41"/>
    <p:sldId id="277" r:id="rId42"/>
    <p:sldId id="316" r:id="rId43"/>
    <p:sldId id="303" r:id="rId44"/>
    <p:sldId id="304" r:id="rId45"/>
    <p:sldId id="309" r:id="rId46"/>
    <p:sldId id="328" r:id="rId47"/>
    <p:sldId id="310" r:id="rId48"/>
    <p:sldId id="308" r:id="rId49"/>
    <p:sldId id="305" r:id="rId50"/>
    <p:sldId id="307" r:id="rId51"/>
    <p:sldId id="343" r:id="rId52"/>
    <p:sldId id="311" r:id="rId53"/>
    <p:sldId id="335" r:id="rId54"/>
    <p:sldId id="312" r:id="rId55"/>
    <p:sldId id="330" r:id="rId56"/>
    <p:sldId id="313" r:id="rId57"/>
    <p:sldId id="317" r:id="rId58"/>
    <p:sldId id="337" r:id="rId59"/>
    <p:sldId id="314" r:id="rId60"/>
    <p:sldId id="319" r:id="rId61"/>
    <p:sldId id="315" r:id="rId62"/>
    <p:sldId id="318" r:id="rId63"/>
    <p:sldId id="320" r:id="rId64"/>
    <p:sldId id="321" r:id="rId65"/>
    <p:sldId id="322" r:id="rId66"/>
    <p:sldId id="323" r:id="rId67"/>
    <p:sldId id="325" r:id="rId68"/>
    <p:sldId id="326" r:id="rId69"/>
    <p:sldId id="327" r:id="rId70"/>
    <p:sldId id="350" r:id="rId71"/>
    <p:sldId id="331" r:id="rId72"/>
    <p:sldId id="339" r:id="rId73"/>
    <p:sldId id="332" r:id="rId74"/>
    <p:sldId id="324" r:id="rId75"/>
    <p:sldId id="333" r:id="rId76"/>
    <p:sldId id="334" r:id="rId77"/>
    <p:sldId id="336" r:id="rId78"/>
    <p:sldId id="338" r:id="rId79"/>
    <p:sldId id="340" r:id="rId80"/>
    <p:sldId id="329" r:id="rId81"/>
    <p:sldId id="341" r:id="rId82"/>
    <p:sldId id="342" r:id="rId83"/>
    <p:sldId id="344" r:id="rId84"/>
    <p:sldId id="345" r:id="rId85"/>
    <p:sldId id="348" r:id="rId8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p:scale>
          <a:sx n="189" d="100"/>
          <a:sy n="189" d="100"/>
        </p:scale>
        <p:origin x="-72" y="-72"/>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smtClean="0"/>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92F074D-FD1D-4B89-AF0F-F9D6F5504C32}" type="datetimeFigureOut">
              <a:rPr lang="en-US" smtClean="0"/>
              <a:pPr/>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77EAD6-B964-4925-8BB2-CCD8F7D6DA30}" type="slidenum">
              <a:rPr lang="en-US" smtClean="0"/>
              <a:pPr/>
              <a:t>‹#›</a:t>
            </a:fld>
            <a:endParaRPr lang="en-US"/>
          </a:p>
        </p:txBody>
      </p:sp>
    </p:spTree>
    <p:extLst>
      <p:ext uri="{BB962C8B-B14F-4D97-AF65-F5344CB8AC3E}">
        <p14:creationId xmlns:p14="http://schemas.microsoft.com/office/powerpoint/2010/main" xmlns="" val="3302273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2F074D-FD1D-4B89-AF0F-F9D6F5504C32}" type="datetimeFigureOut">
              <a:rPr lang="en-US" smtClean="0"/>
              <a:pPr/>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77EAD6-B964-4925-8BB2-CCD8F7D6DA30}" type="slidenum">
              <a:rPr lang="en-US" smtClean="0"/>
              <a:pPr/>
              <a:t>‹#›</a:t>
            </a:fld>
            <a:endParaRPr lang="en-US"/>
          </a:p>
        </p:txBody>
      </p:sp>
    </p:spTree>
    <p:extLst>
      <p:ext uri="{BB962C8B-B14F-4D97-AF65-F5344CB8AC3E}">
        <p14:creationId xmlns:p14="http://schemas.microsoft.com/office/powerpoint/2010/main" xmlns="" val="1327925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292F074D-FD1D-4B89-AF0F-F9D6F5504C32}" type="datetimeFigureOut">
              <a:rPr lang="en-US" smtClean="0"/>
              <a:pPr/>
              <a:t>10/2/2020</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AD77EAD6-B964-4925-8BB2-CCD8F7D6DA30}" type="slidenum">
              <a:rPr lang="en-US" smtClean="0"/>
              <a:pPr/>
              <a:t>‹#›</a:t>
            </a:fld>
            <a:endParaRPr lang="en-US"/>
          </a:p>
        </p:txBody>
      </p:sp>
    </p:spTree>
    <p:extLst>
      <p:ext uri="{BB962C8B-B14F-4D97-AF65-F5344CB8AC3E}">
        <p14:creationId xmlns:p14="http://schemas.microsoft.com/office/powerpoint/2010/main" xmlns="" val="3908827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2F074D-FD1D-4B89-AF0F-F9D6F5504C32}" type="datetimeFigureOut">
              <a:rPr lang="en-US" smtClean="0"/>
              <a:pPr/>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77EAD6-B964-4925-8BB2-CCD8F7D6DA30}" type="slidenum">
              <a:rPr lang="en-US" smtClean="0"/>
              <a:pPr/>
              <a:t>‹#›</a:t>
            </a:fld>
            <a:endParaRPr lang="en-US"/>
          </a:p>
        </p:txBody>
      </p:sp>
    </p:spTree>
    <p:extLst>
      <p:ext uri="{BB962C8B-B14F-4D97-AF65-F5344CB8AC3E}">
        <p14:creationId xmlns:p14="http://schemas.microsoft.com/office/powerpoint/2010/main" xmlns="" val="287646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292F074D-FD1D-4B89-AF0F-F9D6F5504C32}" type="datetimeFigureOut">
              <a:rPr lang="en-US" smtClean="0"/>
              <a:pPr/>
              <a:t>10/2/2020</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AD77EAD6-B964-4925-8BB2-CCD8F7D6DA30}" type="slidenum">
              <a:rPr lang="en-US" smtClean="0"/>
              <a:pPr/>
              <a:t>‹#›</a:t>
            </a:fld>
            <a:endParaRPr lang="en-US"/>
          </a:p>
        </p:txBody>
      </p:sp>
    </p:spTree>
    <p:extLst>
      <p:ext uri="{BB962C8B-B14F-4D97-AF65-F5344CB8AC3E}">
        <p14:creationId xmlns:p14="http://schemas.microsoft.com/office/powerpoint/2010/main" xmlns="" val="29818197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92F074D-FD1D-4B89-AF0F-F9D6F5504C32}" type="datetimeFigureOut">
              <a:rPr lang="en-US" smtClean="0"/>
              <a:pPr/>
              <a:t>10/2/2020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77EAD6-B964-4925-8BB2-CCD8F7D6DA30}" type="slidenum">
              <a:rPr lang="en-US" smtClean="0"/>
              <a:pPr/>
              <a:t>‹#›</a:t>
            </a:fld>
            <a:endParaRPr lang="en-US"/>
          </a:p>
        </p:txBody>
      </p:sp>
    </p:spTree>
    <p:extLst>
      <p:ext uri="{BB962C8B-B14F-4D97-AF65-F5344CB8AC3E}">
        <p14:creationId xmlns:p14="http://schemas.microsoft.com/office/powerpoint/2010/main" xmlns="" val="2174368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92F074D-FD1D-4B89-AF0F-F9D6F5504C32}" type="datetimeFigureOut">
              <a:rPr lang="en-US" smtClean="0"/>
              <a:pPr/>
              <a:t>10/2/2020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77EAD6-B964-4925-8BB2-CCD8F7D6DA30}" type="slidenum">
              <a:rPr lang="en-US" smtClean="0"/>
              <a:pPr/>
              <a:t>‹#›</a:t>
            </a:fld>
            <a:endParaRPr lang="en-US"/>
          </a:p>
        </p:txBody>
      </p:sp>
    </p:spTree>
    <p:extLst>
      <p:ext uri="{BB962C8B-B14F-4D97-AF65-F5344CB8AC3E}">
        <p14:creationId xmlns:p14="http://schemas.microsoft.com/office/powerpoint/2010/main" xmlns="" val="2478070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92F074D-FD1D-4B89-AF0F-F9D6F5504C32}" type="datetimeFigureOut">
              <a:rPr lang="en-US" smtClean="0"/>
              <a:pPr/>
              <a:t>10/2/2020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77EAD6-B964-4925-8BB2-CCD8F7D6DA30}" type="slidenum">
              <a:rPr lang="en-US" smtClean="0"/>
              <a:pPr/>
              <a:t>‹#›</a:t>
            </a:fld>
            <a:endParaRPr lang="en-US"/>
          </a:p>
        </p:txBody>
      </p:sp>
    </p:spTree>
    <p:extLst>
      <p:ext uri="{BB962C8B-B14F-4D97-AF65-F5344CB8AC3E}">
        <p14:creationId xmlns:p14="http://schemas.microsoft.com/office/powerpoint/2010/main" xmlns="" val="2766257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F074D-FD1D-4B89-AF0F-F9D6F5504C32}" type="datetimeFigureOut">
              <a:rPr lang="en-US" smtClean="0"/>
              <a:pPr/>
              <a:t>10/2/2020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77EAD6-B964-4925-8BB2-CCD8F7D6DA30}" type="slidenum">
              <a:rPr lang="en-US" smtClean="0"/>
              <a:pPr/>
              <a:t>‹#›</a:t>
            </a:fld>
            <a:endParaRPr lang="en-US"/>
          </a:p>
        </p:txBody>
      </p:sp>
    </p:spTree>
    <p:extLst>
      <p:ext uri="{BB962C8B-B14F-4D97-AF65-F5344CB8AC3E}">
        <p14:creationId xmlns:p14="http://schemas.microsoft.com/office/powerpoint/2010/main" xmlns="" val="2265203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92F074D-FD1D-4B89-AF0F-F9D6F5504C32}" type="datetimeFigureOut">
              <a:rPr lang="en-US" smtClean="0"/>
              <a:pPr/>
              <a:t>10/2/2020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77EAD6-B964-4925-8BB2-CCD8F7D6DA30}" type="slidenum">
              <a:rPr lang="en-US" smtClean="0"/>
              <a:pPr/>
              <a:t>‹#›</a:t>
            </a:fld>
            <a:endParaRPr lang="en-US"/>
          </a:p>
        </p:txBody>
      </p:sp>
    </p:spTree>
    <p:extLst>
      <p:ext uri="{BB962C8B-B14F-4D97-AF65-F5344CB8AC3E}">
        <p14:creationId xmlns:p14="http://schemas.microsoft.com/office/powerpoint/2010/main" xmlns="" val="2163991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92F074D-FD1D-4B89-AF0F-F9D6F5504C32}" type="datetimeFigureOut">
              <a:rPr lang="en-US" smtClean="0"/>
              <a:pPr/>
              <a:t>10/2/2020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77EAD6-B964-4925-8BB2-CCD8F7D6DA30}" type="slidenum">
              <a:rPr lang="en-US" smtClean="0"/>
              <a:pPr/>
              <a:t>‹#›</a:t>
            </a:fld>
            <a:endParaRPr lang="en-US"/>
          </a:p>
        </p:txBody>
      </p:sp>
    </p:spTree>
    <p:extLst>
      <p:ext uri="{BB962C8B-B14F-4D97-AF65-F5344CB8AC3E}">
        <p14:creationId xmlns:p14="http://schemas.microsoft.com/office/powerpoint/2010/main" xmlns="" val="68730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292F074D-FD1D-4B89-AF0F-F9D6F5504C32}" type="datetimeFigureOut">
              <a:rPr lang="en-US" smtClean="0"/>
              <a:pPr/>
              <a:t>10/2/2020</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AD77EAD6-B964-4925-8BB2-CCD8F7D6DA30}" type="slidenum">
              <a:rPr lang="en-US" smtClean="0"/>
              <a:pPr/>
              <a:t>‹#›</a:t>
            </a:fld>
            <a:endParaRPr lang="en-US"/>
          </a:p>
        </p:txBody>
      </p:sp>
    </p:spTree>
    <p:extLst>
      <p:ext uri="{BB962C8B-B14F-4D97-AF65-F5344CB8AC3E}">
        <p14:creationId xmlns:p14="http://schemas.microsoft.com/office/powerpoint/2010/main" xmlns="" val="3060707152"/>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528874" y="398374"/>
            <a:ext cx="11092070" cy="4893647"/>
          </a:xfrm>
          <a:prstGeom prst="rect">
            <a:avLst/>
          </a:prstGeom>
          <a:noFill/>
        </p:spPr>
        <p:txBody>
          <a:bodyPr wrap="square" rtlCol="0">
            <a:spAutoFit/>
          </a:bodyPr>
          <a:lstStyle/>
          <a:p>
            <a:pPr algn="ctr"/>
            <a:r>
              <a:rPr lang="he-IL" sz="96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'להבה'</a:t>
            </a:r>
          </a:p>
          <a:p>
            <a:pPr algn="ctr"/>
            <a:endParaRPr lang="he-IL" sz="7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he-IL" sz="7200" b="1" dirty="0" smtClean="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50 שנה לסיום בית ספר 'סולם צור'</a:t>
            </a:r>
            <a:endParaRPr lang="en-US" sz="7200"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6074909" y="3424238"/>
            <a:ext cx="9524" cy="9524"/>
          </a:xfrm>
          <a:prstGeom prst="rect">
            <a:avLst/>
          </a:prstGeom>
        </p:spPr>
      </p:pic>
      <p:pic>
        <p:nvPicPr>
          <p:cNvPr id="11" name="Picture 10"/>
          <p:cNvPicPr>
            <a:picLocks noChangeAspect="1"/>
          </p:cNvPicPr>
          <p:nvPr/>
        </p:nvPicPr>
        <p:blipFill>
          <a:blip r:embed="rId4" cstate="print"/>
          <a:stretch>
            <a:fillRect/>
          </a:stretch>
        </p:blipFill>
        <p:spPr>
          <a:xfrm>
            <a:off x="9771223" y="0"/>
            <a:ext cx="2426357" cy="3035595"/>
          </a:xfrm>
          <a:prstGeom prst="rect">
            <a:avLst/>
          </a:prstGeom>
        </p:spPr>
      </p:pic>
      <p:pic>
        <p:nvPicPr>
          <p:cNvPr id="12" name="Picture 11"/>
          <p:cNvPicPr>
            <a:picLocks noChangeAspect="1"/>
          </p:cNvPicPr>
          <p:nvPr/>
        </p:nvPicPr>
        <p:blipFill>
          <a:blip r:embed="rId5" cstate="print"/>
          <a:stretch>
            <a:fillRect/>
          </a:stretch>
        </p:blipFill>
        <p:spPr>
          <a:xfrm>
            <a:off x="0" y="-476"/>
            <a:ext cx="2426418" cy="3036071"/>
          </a:xfrm>
          <a:prstGeom prst="rect">
            <a:avLst/>
          </a:prstGeom>
        </p:spPr>
      </p:pic>
      <p:pic>
        <p:nvPicPr>
          <p:cNvPr id="13" name="Picture 12"/>
          <p:cNvPicPr>
            <a:picLocks noChangeAspect="1"/>
          </p:cNvPicPr>
          <p:nvPr/>
        </p:nvPicPr>
        <p:blipFill>
          <a:blip r:embed="rId6" cstate="print"/>
          <a:stretch>
            <a:fillRect/>
          </a:stretch>
        </p:blipFill>
        <p:spPr>
          <a:xfrm>
            <a:off x="3258637" y="5166243"/>
            <a:ext cx="6118122" cy="1691753"/>
          </a:xfrm>
          <a:prstGeom prst="rect">
            <a:avLst/>
          </a:prstGeom>
        </p:spPr>
      </p:pic>
      <p:sp>
        <p:nvSpPr>
          <p:cNvPr id="7" name="TextBox 6"/>
          <p:cNvSpPr txBox="1"/>
          <p:nvPr/>
        </p:nvSpPr>
        <p:spPr>
          <a:xfrm>
            <a:off x="-220995" y="5659510"/>
            <a:ext cx="3691982" cy="830997"/>
          </a:xfrm>
          <a:prstGeom prst="rect">
            <a:avLst/>
          </a:prstGeom>
          <a:noFill/>
        </p:spPr>
        <p:txBody>
          <a:bodyPr wrap="square" rtlCol="0">
            <a:spAutoFit/>
          </a:bodyPr>
          <a:lstStyle/>
          <a:p>
            <a:pPr algn="ctr"/>
            <a:r>
              <a:rPr lang="he-IL" sz="2300" b="1" dirty="0" smtClean="0">
                <a:solidFill>
                  <a:schemeClr val="bg1"/>
                </a:solidFill>
              </a:rPr>
              <a:t>אסף וערך קובי גולדווסר</a:t>
            </a:r>
          </a:p>
          <a:p>
            <a:pPr algn="ctr"/>
            <a:r>
              <a:rPr lang="he-IL" sz="2300" b="1" dirty="0" smtClean="0">
                <a:solidFill>
                  <a:schemeClr val="bg1"/>
                </a:solidFill>
              </a:rPr>
              <a:t>אוגוסט 2020</a:t>
            </a:r>
            <a:endParaRPr lang="en-US" sz="2300" b="1" dirty="0">
              <a:solidFill>
                <a:schemeClr val="bg1"/>
              </a:solidFill>
            </a:endParaRPr>
          </a:p>
        </p:txBody>
      </p:sp>
    </p:spTree>
    <p:extLst>
      <p:ext uri="{BB962C8B-B14F-4D97-AF65-F5344CB8AC3E}">
        <p14:creationId xmlns:p14="http://schemas.microsoft.com/office/powerpoint/2010/main" xmlns="" val="288289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3516150" y="-48809"/>
            <a:ext cx="4546600" cy="7000730"/>
          </a:xfrm>
          <a:prstGeom prst="rect">
            <a:avLst/>
          </a:prstGeom>
        </p:spPr>
      </p:pic>
      <p:sp>
        <p:nvSpPr>
          <p:cNvPr id="2" name="TextBox 1"/>
          <p:cNvSpPr txBox="1"/>
          <p:nvPr/>
        </p:nvSpPr>
        <p:spPr>
          <a:xfrm>
            <a:off x="3840293" y="6381241"/>
            <a:ext cx="706422" cy="215444"/>
          </a:xfrm>
          <a:prstGeom prst="rect">
            <a:avLst/>
          </a:prstGeom>
          <a:noFill/>
        </p:spPr>
        <p:txBody>
          <a:bodyPr wrap="square" rtlCol="0">
            <a:spAutoFit/>
          </a:bodyPr>
          <a:lstStyle/>
          <a:p>
            <a:r>
              <a:rPr lang="he-IL" sz="800" b="1" i="1" dirty="0" smtClean="0">
                <a:solidFill>
                  <a:schemeClr val="bg1"/>
                </a:solidFill>
                <a:latin typeface="Guttman Yad-Brush" panose="02010401010101010101" pitchFamily="2" charset="-79"/>
                <a:cs typeface="Guttman Yad-Brush" panose="02010401010101010101" pitchFamily="2" charset="-79"/>
              </a:rPr>
              <a:t>חגי אראל</a:t>
            </a:r>
            <a:endParaRPr lang="en-US" sz="800" b="1" i="1" dirty="0">
              <a:solidFill>
                <a:schemeClr val="bg1"/>
              </a:solidFill>
              <a:latin typeface="Lucida Handwriting" panose="03010101010101010101" pitchFamily="66" charset="0"/>
              <a:cs typeface="Guttman Yad-Brush" panose="02010401010101010101" pitchFamily="2" charset="-79"/>
            </a:endParaRPr>
          </a:p>
        </p:txBody>
      </p:sp>
      <p:sp>
        <p:nvSpPr>
          <p:cNvPr id="6" name="TextBox 5"/>
          <p:cNvSpPr txBox="1"/>
          <p:nvPr/>
        </p:nvSpPr>
        <p:spPr>
          <a:xfrm>
            <a:off x="3868615" y="6596685"/>
            <a:ext cx="573530" cy="369332"/>
          </a:xfrm>
          <a:prstGeom prst="rect">
            <a:avLst/>
          </a:prstGeom>
          <a:solidFill>
            <a:schemeClr val="accent4">
              <a:lumMod val="40000"/>
              <a:lumOff val="60000"/>
            </a:schemeClr>
          </a:solidFill>
        </p:spPr>
        <p:txBody>
          <a:bodyPr wrap="square" rtlCol="0">
            <a:spAutoFit/>
          </a:bodyPr>
          <a:lstStyle/>
          <a:p>
            <a:endParaRPr lang="en-US" dirty="0">
              <a:solidFill>
                <a:srgbClr val="FFFF00"/>
              </a:solidFill>
            </a:endParaRPr>
          </a:p>
        </p:txBody>
      </p:sp>
    </p:spTree>
    <p:extLst>
      <p:ext uri="{BB962C8B-B14F-4D97-AF65-F5344CB8AC3E}">
        <p14:creationId xmlns:p14="http://schemas.microsoft.com/office/powerpoint/2010/main" xmlns="" val="11109189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17442" y="321381"/>
            <a:ext cx="11390245" cy="6233369"/>
          </a:xfrm>
          <a:prstGeom prst="rect">
            <a:avLst/>
          </a:prstGeom>
        </p:spPr>
      </p:pic>
    </p:spTree>
    <p:extLst>
      <p:ext uri="{BB962C8B-B14F-4D97-AF65-F5344CB8AC3E}">
        <p14:creationId xmlns:p14="http://schemas.microsoft.com/office/powerpoint/2010/main" xmlns="" val="36025507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stretch>
            <a:fillRect/>
          </a:stretch>
        </p:blipFill>
        <p:spPr>
          <a:xfrm>
            <a:off x="1498601" y="1038346"/>
            <a:ext cx="19918152" cy="6074797"/>
          </a:xfrm>
          <a:prstGeom prst="rect">
            <a:avLst/>
          </a:prstGeom>
        </p:spPr>
      </p:pic>
      <p:sp>
        <p:nvSpPr>
          <p:cNvPr id="10" name="TextBox 9"/>
          <p:cNvSpPr txBox="1"/>
          <p:nvPr/>
        </p:nvSpPr>
        <p:spPr>
          <a:xfrm>
            <a:off x="5232400" y="177800"/>
            <a:ext cx="4368800" cy="646331"/>
          </a:xfrm>
          <a:prstGeom prst="rect">
            <a:avLst/>
          </a:prstGeom>
          <a:noFill/>
        </p:spPr>
        <p:txBody>
          <a:bodyPr wrap="square" rtlCol="0">
            <a:spAutoFit/>
          </a:bodyPr>
          <a:lstStyle/>
          <a:p>
            <a:r>
              <a:rPr lang="he-IL" sz="3600" b="1" dirty="0" smtClean="0">
                <a:solidFill>
                  <a:schemeClr val="bg1"/>
                </a:solidFill>
                <a:latin typeface="Arial" panose="020B0604020202020204" pitchFamily="34" charset="0"/>
                <a:cs typeface="Arial" panose="020B0604020202020204" pitchFamily="34" charset="0"/>
              </a:rPr>
              <a:t>חגי אראל</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8192215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288758" y="618894"/>
            <a:ext cx="11724337" cy="6463308"/>
          </a:xfrm>
          <a:prstGeom prst="rect">
            <a:avLst/>
          </a:prstGeom>
        </p:spPr>
        <p:txBody>
          <a:bodyPr wrap="square">
            <a:spAutoFit/>
          </a:bodyPr>
          <a:lstStyle/>
          <a:p>
            <a:pPr algn="just" rtl="1"/>
            <a:r>
              <a:rPr lang="he-IL" dirty="0" smtClean="0">
                <a:solidFill>
                  <a:schemeClr val="bg1"/>
                </a:solidFill>
                <a:latin typeface="Arial" panose="020B0604020202020204" pitchFamily="34" charset="0"/>
                <a:ea typeface="Calibri" panose="020F0502020204030204" pitchFamily="34" charset="0"/>
                <a:cs typeface="Arial" panose="020B0604020202020204" pitchFamily="34" charset="0"/>
              </a:rPr>
              <a:t>אני </a:t>
            </a:r>
            <a:r>
              <a:rPr lang="he-IL" dirty="0">
                <a:solidFill>
                  <a:schemeClr val="bg1"/>
                </a:solidFill>
                <a:latin typeface="Arial" panose="020B0604020202020204" pitchFamily="34" charset="0"/>
                <a:ea typeface="Calibri" panose="020F0502020204030204" pitchFamily="34" charset="0"/>
                <a:cs typeface="Arial" panose="020B0604020202020204" pitchFamily="34" charset="0"/>
              </a:rPr>
              <a:t>גר בישוב בשם גנות הדר בצמוד למושב נורדיה (אני מפרט כי בדרך כלל התגובה לזה היא "איפה זה??????").</a:t>
            </a:r>
            <a:endParaRPr lang="en-US"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gn="just" rtl="1"/>
            <a:r>
              <a:rPr lang="he-IL" dirty="0">
                <a:solidFill>
                  <a:schemeClr val="bg1"/>
                </a:solidFill>
                <a:latin typeface="Arial" panose="020B0604020202020204" pitchFamily="34" charset="0"/>
                <a:ea typeface="Calibri" panose="020F0502020204030204" pitchFamily="34" charset="0"/>
                <a:cs typeface="Arial" panose="020B0604020202020204" pitchFamily="34" charset="0"/>
              </a:rPr>
              <a:t>אני נשוי לאשה בשם ינינה ואב לשנים – הילה ויואב.  הילה לומדת כרגע שנה שלישית באוניברסיטת ת"א בפקולטה להנדסת חשמל ואלקטרוניקה (ריספקט) ויואב מכפר על חטאי הנעורים שלו בדיוק כמו האבא שלו ומשלים כרגע בגרות 5 יחידות בגרות בפיזיקה ומתמטיקה לקראת משהו הנדסי שהוא עדיין לא בדיוק החליט מהו.</a:t>
            </a:r>
            <a:endParaRPr lang="en-US"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gn="just" rtl="1"/>
            <a:r>
              <a:rPr lang="he-IL" dirty="0">
                <a:solidFill>
                  <a:schemeClr val="bg1"/>
                </a:solidFill>
                <a:latin typeface="Arial" panose="020B0604020202020204" pitchFamily="34" charset="0"/>
                <a:ea typeface="Calibri" panose="020F0502020204030204" pitchFamily="34" charset="0"/>
                <a:cs typeface="Arial" panose="020B0604020202020204" pitchFamily="34" charset="0"/>
              </a:rPr>
              <a:t>שירתתי בצבא בסיירת צנחנים וכמובן עברתי שם את מלחמת יום-כיפור ועוד כמה וכמה מעללים די דביליים סביב אותה תקופה (עכשו כשאני חושב על זה בדיעבד</a:t>
            </a:r>
            <a:r>
              <a:rPr lang="he-IL" dirty="0" smtClean="0">
                <a:solidFill>
                  <a:schemeClr val="bg1"/>
                </a:solidFill>
                <a:latin typeface="Arial" panose="020B0604020202020204" pitchFamily="34" charset="0"/>
                <a:ea typeface="Calibri" panose="020F0502020204030204" pitchFamily="34" charset="0"/>
                <a:cs typeface="Arial" panose="020B0604020202020204" pitchFamily="34" charset="0"/>
              </a:rPr>
              <a:t>). מתישהו </a:t>
            </a:r>
            <a:r>
              <a:rPr lang="he-IL" dirty="0">
                <a:solidFill>
                  <a:schemeClr val="bg1"/>
                </a:solidFill>
                <a:latin typeface="Arial" panose="020B0604020202020204" pitchFamily="34" charset="0"/>
                <a:ea typeface="Calibri" panose="020F0502020204030204" pitchFamily="34" charset="0"/>
                <a:cs typeface="Arial" panose="020B0604020202020204" pitchFamily="34" charset="0"/>
              </a:rPr>
              <a:t>בין הזמנים למדתי הנדסת מכונות בטכניון והיום אני בעל משרד עצמאי בשם "אראל הנדסה ופיתוח" שנותן (הפתעה הפתעה) שירותי הנדסה ופיתוח לחברות שונות בעיקר בתחום הפלסטיקה.</a:t>
            </a:r>
            <a:endParaRPr lang="en-US"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gn="just" rtl="1"/>
            <a:r>
              <a:rPr lang="he-IL" dirty="0">
                <a:solidFill>
                  <a:schemeClr val="bg1"/>
                </a:solidFill>
                <a:latin typeface="Arial" panose="020B0604020202020204" pitchFamily="34" charset="0"/>
                <a:ea typeface="Calibri" panose="020F0502020204030204" pitchFamily="34" charset="0"/>
                <a:cs typeface="Arial" panose="020B0604020202020204" pitchFamily="34" charset="0"/>
              </a:rPr>
              <a:t>מבית הספר סולם-צור באמת שכמעט לא זכור לי שום דבר הקשור בלימודים... וכנראה שיש לזה סיבה טובה.</a:t>
            </a:r>
            <a:endParaRPr lang="en-US"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gn="just" rtl="1"/>
            <a:r>
              <a:rPr lang="he-IL" dirty="0">
                <a:solidFill>
                  <a:schemeClr val="bg1"/>
                </a:solidFill>
                <a:latin typeface="Arial" panose="020B0604020202020204" pitchFamily="34" charset="0"/>
                <a:ea typeface="Calibri" panose="020F0502020204030204" pitchFamily="34" charset="0"/>
                <a:cs typeface="Arial" panose="020B0604020202020204" pitchFamily="34" charset="0"/>
              </a:rPr>
              <a:t>מה שכן זכור לי מאותה התקופה זה המון זכרונות של חברות וריעות ובילוי זמן משותף בכל מה שלא קשור דוקא ללימודים.</a:t>
            </a:r>
            <a:endParaRPr lang="en-US"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gn="just" rtl="1"/>
            <a:r>
              <a:rPr lang="he-IL" dirty="0">
                <a:solidFill>
                  <a:schemeClr val="bg1"/>
                </a:solidFill>
                <a:latin typeface="Arial" panose="020B0604020202020204" pitchFamily="34" charset="0"/>
                <a:ea typeface="Calibri" panose="020F0502020204030204" pitchFamily="34" charset="0"/>
                <a:cs typeface="Arial" panose="020B0604020202020204" pitchFamily="34" charset="0"/>
              </a:rPr>
              <a:t>למשל – השוק הפרוע שהיה מתפתח כל בוקר בין ילדי גשר הזיו עם הסנדביצ'ים של הלחם הלא ממש טרי עם הביצ'קי (נראה אותכם זוכרים מה זה) לבין ילדי השמנת של ראש הנקרה עם הלחמניות הטריות והגבינה הצהובה שאותה ניתן לפרמט לטוסטים על התנור בכיתה</a:t>
            </a:r>
            <a:r>
              <a:rPr lang="he-IL" dirty="0" smtClean="0">
                <a:solidFill>
                  <a:schemeClr val="bg1"/>
                </a:solidFill>
                <a:latin typeface="Arial" panose="020B0604020202020204" pitchFamily="34" charset="0"/>
                <a:ea typeface="Calibri" panose="020F0502020204030204" pitchFamily="34" charset="0"/>
                <a:cs typeface="Arial" panose="020B0604020202020204" pitchFamily="34" charset="0"/>
              </a:rPr>
              <a:t>...למשל </a:t>
            </a:r>
            <a:r>
              <a:rPr lang="he-IL" dirty="0">
                <a:solidFill>
                  <a:schemeClr val="bg1"/>
                </a:solidFill>
                <a:latin typeface="Arial" panose="020B0604020202020204" pitchFamily="34" charset="0"/>
                <a:ea typeface="Calibri" panose="020F0502020204030204" pitchFamily="34" charset="0"/>
                <a:cs typeface="Arial" panose="020B0604020202020204" pitchFamily="34" charset="0"/>
              </a:rPr>
              <a:t>– הישיבה הבוהה שלנו מול הרגליים השעירות של חנייה המורה למתמטיקה והשיר שהוקדש לה מכולנו לסיום י"ב (נדמה לי) שהוכתר בשם "אל מול היערות</a:t>
            </a:r>
            <a:r>
              <a:rPr lang="he-IL" dirty="0" smtClean="0">
                <a:solidFill>
                  <a:schemeClr val="bg1"/>
                </a:solidFill>
                <a:latin typeface="Arial" panose="020B0604020202020204" pitchFamily="34" charset="0"/>
                <a:ea typeface="Calibri" panose="020F0502020204030204" pitchFamily="34" charset="0"/>
                <a:cs typeface="Arial" panose="020B0604020202020204" pitchFamily="34" charset="0"/>
              </a:rPr>
              <a:t>"....למשל </a:t>
            </a:r>
            <a:r>
              <a:rPr lang="he-IL" dirty="0">
                <a:solidFill>
                  <a:schemeClr val="bg1"/>
                </a:solidFill>
                <a:latin typeface="Arial" panose="020B0604020202020204" pitchFamily="34" charset="0"/>
                <a:ea typeface="Calibri" panose="020F0502020204030204" pitchFamily="34" charset="0"/>
                <a:cs typeface="Arial" panose="020B0604020202020204" pitchFamily="34" charset="0"/>
              </a:rPr>
              <a:t>– הנסיונות הראשונים של אביחי ושלי בהנדסת אוירונאוטיקה כשקשרנו חתיכות נייר לזבובים שלכדנו בכיתה ושיחררנו אותם בדחיפה ונשיפה פשוט כדי לראות אם הם מסוגלים להמריא....</a:t>
            </a:r>
            <a:endParaRPr lang="en-US"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gn="just" rtl="1"/>
            <a:r>
              <a:rPr lang="he-IL" dirty="0">
                <a:solidFill>
                  <a:schemeClr val="bg1"/>
                </a:solidFill>
                <a:latin typeface="Arial" panose="020B0604020202020204" pitchFamily="34" charset="0"/>
                <a:ea typeface="Calibri" panose="020F0502020204030204" pitchFamily="34" charset="0"/>
                <a:cs typeface="Arial" panose="020B0604020202020204" pitchFamily="34" charset="0"/>
              </a:rPr>
              <a:t>כמו לכל חבורת מתבגרים בגיל בית ספר היו גם לנו מורים שהערצנו ומורים שלא כל כך. אני מניח שכמעט כולם יסכימו שהדמות הנערצת שלנו היתה מוטק'ה יחזקאלי שהיה הרבה יותר מסתם מורה ומחנך. עבורי הוא איכשהו הצליח להיות גם מעין דמות אב ומודל לחיקוי וגם חבר, מבלי לגלוש לסכאריניות. </a:t>
            </a:r>
            <a:r>
              <a:rPr lang="he-IL" dirty="0" smtClean="0">
                <a:solidFill>
                  <a:schemeClr val="bg1"/>
                </a:solidFill>
                <a:latin typeface="Arial" panose="020B0604020202020204" pitchFamily="34" charset="0"/>
                <a:ea typeface="Calibri" panose="020F0502020204030204" pitchFamily="34" charset="0"/>
                <a:cs typeface="Arial" panose="020B0604020202020204" pitchFamily="34" charset="0"/>
              </a:rPr>
              <a:t>זכורה </a:t>
            </a:r>
            <a:r>
              <a:rPr lang="he-IL" dirty="0">
                <a:solidFill>
                  <a:schemeClr val="bg1"/>
                </a:solidFill>
                <a:latin typeface="Arial" panose="020B0604020202020204" pitchFamily="34" charset="0"/>
                <a:ea typeface="Calibri" panose="020F0502020204030204" pitchFamily="34" charset="0"/>
                <a:cs typeface="Arial" panose="020B0604020202020204" pitchFamily="34" charset="0"/>
              </a:rPr>
              <a:t>לי פגישה איתו שנים לאחר בית הספר, כשכבר למדתי בטכניון ונפגשנו במקרה בבננות של גשר הזיו באחת מחופשות הסמסטר שלי. באותה פגישה מרגשת שבה הוא באמת רצה לדעת מה קורה איתי ומה אני מתכוון לעשות עם עצמי בחיים (ואצל מוטק'ה תמיד ידעת שזה לא סתם מן השפה ולחוץ), הוא סוף סוף שיחרר לי סוד כמוס מאותה התקופה. מסתבר שבמהלך קרוב לשנתיים הייתי נושא קבוע בדיונים בחדר המורים לגבי השאלה – האם כבר הגיע הזמן לגלות לי שכל המורים כבר מכירים את התרגיל הנלוז שלי לקרוא שיעורי בית ממחברת ריקה. כנראה שתמיד היה רוב לדיעה להמשיך לתת לי לחשוב שאני עובד על כולם....</a:t>
            </a:r>
            <a:endParaRPr lang="en-US"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gn="just" rtl="1"/>
            <a:r>
              <a:rPr lang="he-IL"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16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3" name="TextBox 2"/>
          <p:cNvSpPr txBox="1"/>
          <p:nvPr/>
        </p:nvSpPr>
        <p:spPr>
          <a:xfrm>
            <a:off x="5232400" y="0"/>
            <a:ext cx="4368800" cy="646331"/>
          </a:xfrm>
          <a:prstGeom prst="rect">
            <a:avLst/>
          </a:prstGeom>
          <a:noFill/>
        </p:spPr>
        <p:txBody>
          <a:bodyPr wrap="square" rtlCol="0">
            <a:spAutoFit/>
          </a:bodyPr>
          <a:lstStyle/>
          <a:p>
            <a:r>
              <a:rPr lang="he-IL" sz="3600" b="1" dirty="0" smtClean="0">
                <a:solidFill>
                  <a:schemeClr val="bg1"/>
                </a:solidFill>
                <a:latin typeface="Arial" panose="020B0604020202020204" pitchFamily="34" charset="0"/>
                <a:cs typeface="Arial" panose="020B0604020202020204" pitchFamily="34" charset="0"/>
              </a:rPr>
              <a:t>חגי אראל</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5055461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1957815" y="1061732"/>
            <a:ext cx="19581385" cy="6050268"/>
          </a:xfrm>
          <a:prstGeom prst="rect">
            <a:avLst/>
          </a:prstGeom>
        </p:spPr>
      </p:pic>
      <p:sp>
        <p:nvSpPr>
          <p:cNvPr id="9" name="TextBox 8"/>
          <p:cNvSpPr txBox="1"/>
          <p:nvPr/>
        </p:nvSpPr>
        <p:spPr>
          <a:xfrm>
            <a:off x="5181600" y="177800"/>
            <a:ext cx="4368800" cy="646331"/>
          </a:xfrm>
          <a:prstGeom prst="rect">
            <a:avLst/>
          </a:prstGeom>
          <a:noFill/>
        </p:spPr>
        <p:txBody>
          <a:bodyPr wrap="square" rtlCol="0">
            <a:spAutoFit/>
          </a:bodyPr>
          <a:lstStyle/>
          <a:p>
            <a:r>
              <a:rPr lang="he-IL" sz="3600" b="1" dirty="0" smtClean="0">
                <a:solidFill>
                  <a:schemeClr val="bg1"/>
                </a:solidFill>
                <a:latin typeface="Arial" panose="020B0604020202020204" pitchFamily="34" charset="0"/>
                <a:cs typeface="Arial" panose="020B0604020202020204" pitchFamily="34" charset="0"/>
              </a:rPr>
              <a:t>חגי גבעון</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7887301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177800" y="0"/>
            <a:ext cx="11760200" cy="6503703"/>
          </a:xfrm>
          <a:prstGeom prst="rect">
            <a:avLst/>
          </a:prstGeom>
        </p:spPr>
        <p:txBody>
          <a:bodyPr wrap="square">
            <a:spAutoFit/>
          </a:bodyPr>
          <a:lstStyle/>
          <a:p>
            <a:pPr algn="ctr" rtl="1">
              <a:lnSpc>
                <a:spcPct val="107000"/>
              </a:lnSpc>
              <a:spcAft>
                <a:spcPts val="800"/>
              </a:spcAft>
            </a:pPr>
            <a:r>
              <a:rPr lang="he-IL" sz="2800" b="1" u="sng" dirty="0">
                <a:solidFill>
                  <a:schemeClr val="bg1"/>
                </a:solidFill>
                <a:latin typeface="Arial" panose="020B0604020202020204" pitchFamily="34" charset="0"/>
                <a:ea typeface="Calibri" panose="020F0502020204030204" pitchFamily="34" charset="0"/>
                <a:cs typeface="Arial" panose="020B0604020202020204" pitchFamily="34" charset="0"/>
              </a:rPr>
              <a:t>חגי גבעון</a:t>
            </a:r>
            <a:endParaRPr lang="en-US" sz="28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gn="just" rtl="1">
              <a:spcAft>
                <a:spcPts val="800"/>
              </a:spcAft>
            </a:pPr>
            <a:r>
              <a:rPr lang="he-IL" sz="2400" dirty="0">
                <a:solidFill>
                  <a:schemeClr val="bg1"/>
                </a:solidFill>
                <a:latin typeface="Arial" panose="020B0604020202020204" pitchFamily="34" charset="0"/>
                <a:ea typeface="Calibri" panose="020F0502020204030204" pitchFamily="34" charset="0"/>
                <a:cs typeface="Arial" panose="020B0604020202020204" pitchFamily="34" charset="0"/>
              </a:rPr>
              <a:t>לאחר סיום בית הספר יצאתי לשנת שרות שהחלה בצופי תל אביב והסתיימה במדגה של קיבוץ אלומות.  השרות הצבאי היה בחיל האויר חלקו ברמת דויד וחלקו בבית הספר הטכני. אחרי הצבא יצאתי לפעילות תנועתית בהנהגת צופי חיפה . לימודי הנדסאות מכונות במדרשת רופין במהלכם התחתנתי ונולד בני הבכור. השתלבתי בעבודה במפעל פוליזיו ע"ה, בהמשך גידולי שדה בתחום ההשקייה ולאחר מכן רכז מים למספר שנים. עם ההפרטה יצאתי לעבוד מחוץ לקיבוץ לזמן קצר באיתנית (ישאסבסט) ומאז ב-20 ומשהו השנים האחרונות ברשת המזון שהחלה את דרכה כריבוע הכחול והיום נקראת מגה קמעונאות.</a:t>
            </a:r>
            <a:endParaRPr lang="en-US" sz="24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gn="just" rtl="1">
              <a:spcAft>
                <a:spcPts val="800"/>
              </a:spcAft>
            </a:pPr>
            <a:r>
              <a:rPr lang="he-IL" sz="2400" dirty="0">
                <a:solidFill>
                  <a:schemeClr val="bg1"/>
                </a:solidFill>
                <a:latin typeface="Arial" panose="020B0604020202020204" pitchFamily="34" charset="0"/>
                <a:ea typeface="Calibri" panose="020F0502020204030204" pitchFamily="34" charset="0"/>
                <a:cs typeface="Arial" panose="020B0604020202020204" pitchFamily="34" charset="0"/>
              </a:rPr>
              <a:t>מתקופת בית הספר זכור מוטקה יחזקאלי ז"ל כמחנך נהדר גם במעשי קונדס על הספסל מחוץ לכיתה וגם בהטפות מוסר זועמות על השובבות שלנו. זכורים הקריקטורות המצחיקות של אילן כהן וחגי אראל מקריא תשובה מסוגננת להפליא ממחברת ריקה מתוכן. זכורה הטבלה שניהלנו למעקב אחר ביטויים חוזרים של אמנון הדרי בשיעורי הספרות. זכורים דקלומים של מערכוני הגשש החיוור ושימוש בשפה הפוכה. </a:t>
            </a:r>
            <a:endParaRPr lang="en-US" sz="24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gn="just" rtl="1">
              <a:spcAft>
                <a:spcPts val="800"/>
              </a:spcAft>
            </a:pPr>
            <a:r>
              <a:rPr lang="he-IL" sz="2400" dirty="0">
                <a:solidFill>
                  <a:schemeClr val="bg1"/>
                </a:solidFill>
                <a:latin typeface="Arial" panose="020B0604020202020204" pitchFamily="34" charset="0"/>
                <a:ea typeface="Calibri" panose="020F0502020204030204" pitchFamily="34" charset="0"/>
                <a:cs typeface="Arial" panose="020B0604020202020204" pitchFamily="34" charset="0"/>
              </a:rPr>
              <a:t>זכור במיוחד דויד קורן שהיה מחנך קודם ומורה למתמטיקה בנוסף. הפעם היחידה שראיתי אותו מחייך (אולי אפילו צוחק) היה בשיעור הפרידה טרם יציאתו לתפקיד ראש המועצה.</a:t>
            </a:r>
            <a:endParaRPr lang="en-US" sz="24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gn="just" rtl="1">
              <a:spcAft>
                <a:spcPts val="800"/>
              </a:spcAft>
            </a:pPr>
            <a:r>
              <a:rPr lang="he-IL" sz="2400" dirty="0">
                <a:solidFill>
                  <a:schemeClr val="bg1"/>
                </a:solidFill>
                <a:latin typeface="Arial" panose="020B0604020202020204" pitchFamily="34" charset="0"/>
                <a:ea typeface="Calibri" panose="020F0502020204030204" pitchFamily="34" charset="0"/>
                <a:cs typeface="Arial" panose="020B0604020202020204" pitchFamily="34" charset="0"/>
              </a:rPr>
              <a:t>אני מניח שבין כל ההשתוללות שלנו בטח גם למדנו משהו.</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xmlns="" val="10335882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1887596" y="1143000"/>
            <a:ext cx="19018295" cy="5994400"/>
          </a:xfrm>
          <a:prstGeom prst="rect">
            <a:avLst/>
          </a:prstGeom>
        </p:spPr>
      </p:pic>
      <p:sp>
        <p:nvSpPr>
          <p:cNvPr id="6" name="TextBox 5"/>
          <p:cNvSpPr txBox="1"/>
          <p:nvPr/>
        </p:nvSpPr>
        <p:spPr>
          <a:xfrm>
            <a:off x="4953000" y="203200"/>
            <a:ext cx="4368800" cy="646331"/>
          </a:xfrm>
          <a:prstGeom prst="rect">
            <a:avLst/>
          </a:prstGeom>
          <a:noFill/>
        </p:spPr>
        <p:txBody>
          <a:bodyPr wrap="square" rtlCol="0">
            <a:spAutoFit/>
          </a:bodyPr>
          <a:lstStyle/>
          <a:p>
            <a:r>
              <a:rPr lang="he-IL" sz="3600" b="1" dirty="0" smtClean="0">
                <a:solidFill>
                  <a:schemeClr val="bg1"/>
                </a:solidFill>
                <a:latin typeface="Arial" panose="020B0604020202020204" pitchFamily="34" charset="0"/>
                <a:cs typeface="Arial" panose="020B0604020202020204" pitchFamily="34" charset="0"/>
              </a:rPr>
              <a:t>יונתן שלוסברג</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6303964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Rectangle 2"/>
          <p:cNvSpPr/>
          <p:nvPr/>
        </p:nvSpPr>
        <p:spPr>
          <a:xfrm>
            <a:off x="995018" y="844826"/>
            <a:ext cx="10134600" cy="4154984"/>
          </a:xfrm>
          <a:prstGeom prst="rect">
            <a:avLst/>
          </a:prstGeom>
        </p:spPr>
        <p:txBody>
          <a:bodyPr wrap="square">
            <a:spAutoFit/>
          </a:bodyPr>
          <a:lstStyle/>
          <a:p>
            <a:pPr algn="ctr"/>
            <a:r>
              <a:rPr lang="he-IL" sz="3600" b="1" dirty="0" smtClean="0">
                <a:solidFill>
                  <a:schemeClr val="bg1"/>
                </a:solidFill>
                <a:latin typeface="Arial" panose="020B0604020202020204" pitchFamily="34" charset="0"/>
                <a:cs typeface="Arial" panose="020B0604020202020204" pitchFamily="34" charset="0"/>
              </a:rPr>
              <a:t>יונתן שלוסברג</a:t>
            </a:r>
          </a:p>
          <a:p>
            <a:pPr algn="ctr"/>
            <a:endParaRPr lang="he-IL" dirty="0" smtClean="0">
              <a:solidFill>
                <a:schemeClr val="bg1"/>
              </a:solidFill>
              <a:latin typeface="Arial" panose="020B0604020202020204" pitchFamily="34" charset="0"/>
              <a:cs typeface="Arial" panose="020B0604020202020204" pitchFamily="34" charset="0"/>
            </a:endParaRPr>
          </a:p>
          <a:p>
            <a:pPr algn="ctr"/>
            <a:endParaRPr lang="he-IL" dirty="0" smtClean="0">
              <a:solidFill>
                <a:schemeClr val="bg1"/>
              </a:solidFill>
              <a:latin typeface="Arial" panose="020B0604020202020204" pitchFamily="34" charset="0"/>
              <a:cs typeface="Arial" panose="020B0604020202020204" pitchFamily="34" charset="0"/>
            </a:endParaRPr>
          </a:p>
          <a:p>
            <a:pPr algn="just" rtl="1"/>
            <a:r>
              <a:rPr lang="he-IL" sz="3200" dirty="0" smtClean="0">
                <a:solidFill>
                  <a:schemeClr val="bg1"/>
                </a:solidFill>
                <a:latin typeface="Arial" panose="020B0604020202020204" pitchFamily="34" charset="0"/>
                <a:cs typeface="Arial" panose="020B0604020202020204" pitchFamily="34" charset="0"/>
              </a:rPr>
              <a:t>שלום חברים אני למדתי עד כתה י' בסולם צור. י"א ו- י"ב למדתי בבית הספר החקלאי כפר גלים. התגיסתי ביולי 1970 ושרתתי בגדוד 50 את כל הסדיר. השתתפתי במלחמת יום כיפור בחזית הדרומית. התחתנתי בפברואר 1974 ונולדו לנו 4 ילדים. יש לנו 10 נכדים. אני עוסק ברוב שנותי הבוגרות בהדרכה ושיווק לבעלי כנף. </a:t>
            </a:r>
            <a:endParaRPr lang="he-IL"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3393131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828800" y="966750"/>
            <a:ext cx="21625765" cy="6221449"/>
          </a:xfrm>
          <a:prstGeom prst="rect">
            <a:avLst/>
          </a:prstGeom>
        </p:spPr>
      </p:pic>
      <p:sp>
        <p:nvSpPr>
          <p:cNvPr id="5" name="TextBox 4"/>
          <p:cNvSpPr txBox="1"/>
          <p:nvPr/>
        </p:nvSpPr>
        <p:spPr>
          <a:xfrm>
            <a:off x="4503651" y="320419"/>
            <a:ext cx="4368800" cy="646331"/>
          </a:xfrm>
          <a:prstGeom prst="rect">
            <a:avLst/>
          </a:prstGeom>
          <a:noFill/>
        </p:spPr>
        <p:txBody>
          <a:bodyPr wrap="square" rtlCol="0">
            <a:spAutoFit/>
          </a:bodyPr>
          <a:lstStyle/>
          <a:p>
            <a:r>
              <a:rPr lang="he-IL" sz="3600" b="1" dirty="0" smtClean="0">
                <a:solidFill>
                  <a:schemeClr val="bg1"/>
                </a:solidFill>
                <a:latin typeface="Arial" panose="020B0604020202020204" pitchFamily="34" charset="0"/>
                <a:cs typeface="Arial" panose="020B0604020202020204" pitchFamily="34" charset="0"/>
              </a:rPr>
              <a:t>קובי גולדווסר</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247975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703412" y="1466321"/>
            <a:ext cx="10436086" cy="4893647"/>
          </a:xfrm>
          <a:prstGeom prst="rect">
            <a:avLst/>
          </a:prstGeom>
        </p:spPr>
        <p:txBody>
          <a:bodyPr wrap="square">
            <a:spAutoFit/>
          </a:bodyPr>
          <a:lstStyle/>
          <a:p>
            <a:pPr algn="just" rtl="1"/>
            <a:r>
              <a:rPr lang="he-IL" sz="2400" dirty="0" smtClean="0">
                <a:solidFill>
                  <a:schemeClr val="bg1"/>
                </a:solidFill>
                <a:latin typeface="Arial" panose="020B0604020202020204" pitchFamily="34" charset="0"/>
                <a:cs typeface="Arial" panose="020B0604020202020204" pitchFamily="34" charset="0"/>
              </a:rPr>
              <a:t>גר </a:t>
            </a:r>
            <a:r>
              <a:rPr lang="he-IL" sz="2400" dirty="0">
                <a:solidFill>
                  <a:schemeClr val="bg1"/>
                </a:solidFill>
                <a:latin typeface="Arial" panose="020B0604020202020204" pitchFamily="34" charset="0"/>
                <a:cs typeface="Arial" panose="020B0604020202020204" pitchFamily="34" charset="0"/>
              </a:rPr>
              <a:t>עם </a:t>
            </a:r>
            <a:r>
              <a:rPr lang="he-IL" sz="2400" dirty="0" smtClean="0">
                <a:solidFill>
                  <a:schemeClr val="bg1"/>
                </a:solidFill>
                <a:latin typeface="Arial" panose="020B0604020202020204" pitchFamily="34" charset="0"/>
                <a:cs typeface="Arial" panose="020B0604020202020204" pitchFamily="34" charset="0"/>
              </a:rPr>
              <a:t>משפחתי </a:t>
            </a:r>
            <a:r>
              <a:rPr lang="he-IL" sz="2400" dirty="0">
                <a:solidFill>
                  <a:schemeClr val="bg1"/>
                </a:solidFill>
                <a:latin typeface="Arial" panose="020B0604020202020204" pitchFamily="34" charset="0"/>
                <a:cs typeface="Arial" panose="020B0604020202020204" pitchFamily="34" charset="0"/>
              </a:rPr>
              <a:t>בגשר הזיו. </a:t>
            </a:r>
          </a:p>
          <a:p>
            <a:pPr algn="just" rtl="1"/>
            <a:r>
              <a:rPr lang="he-IL" sz="2400" dirty="0">
                <a:solidFill>
                  <a:schemeClr val="bg1"/>
                </a:solidFill>
                <a:latin typeface="Arial" panose="020B0604020202020204" pitchFamily="34" charset="0"/>
                <a:cs typeface="Arial" panose="020B0604020202020204" pitchFamily="34" charset="0"/>
              </a:rPr>
              <a:t>אישה אחת: פנינה- מורה בסו"צ.</a:t>
            </a:r>
          </a:p>
          <a:p>
            <a:pPr algn="just" rtl="1"/>
            <a:r>
              <a:rPr lang="he-IL" sz="2400" dirty="0">
                <a:solidFill>
                  <a:schemeClr val="bg1"/>
                </a:solidFill>
                <a:latin typeface="Arial" panose="020B0604020202020204" pitchFamily="34" charset="0"/>
                <a:cs typeface="Arial" panose="020B0604020202020204" pitchFamily="34" charset="0"/>
              </a:rPr>
              <a:t>ילדים שלושה: יעל, יונתן וירדן.</a:t>
            </a:r>
          </a:p>
          <a:p>
            <a:pPr algn="just" rtl="1"/>
            <a:r>
              <a:rPr lang="he-IL" sz="2400" dirty="0">
                <a:solidFill>
                  <a:schemeClr val="bg1"/>
                </a:solidFill>
                <a:latin typeface="Arial" panose="020B0604020202020204" pitchFamily="34" charset="0"/>
                <a:cs typeface="Arial" panose="020B0604020202020204" pitchFamily="34" charset="0"/>
              </a:rPr>
              <a:t>נכד אחד (חמוד): גפן. </a:t>
            </a:r>
          </a:p>
          <a:p>
            <a:pPr algn="just" rtl="1"/>
            <a:r>
              <a:rPr lang="he-IL" sz="2400" dirty="0" smtClean="0">
                <a:solidFill>
                  <a:schemeClr val="bg1"/>
                </a:solidFill>
                <a:latin typeface="Arial" panose="020B0604020202020204" pitchFamily="34" charset="0"/>
                <a:cs typeface="Arial" panose="020B0604020202020204" pitchFamily="34" charset="0"/>
              </a:rPr>
              <a:t>עיסוק</a:t>
            </a:r>
            <a:r>
              <a:rPr lang="he-IL" sz="2400" dirty="0">
                <a:solidFill>
                  <a:schemeClr val="bg1"/>
                </a:solidFill>
                <a:latin typeface="Arial" panose="020B0604020202020204" pitchFamily="34" charset="0"/>
                <a:cs typeface="Arial" panose="020B0604020202020204" pitchFamily="34" charset="0"/>
              </a:rPr>
              <a:t>: מחקר חקלאי- תואר ראשון, שני ושלישי בפקולטה לחקלאות של האוניברסיטה העברית. </a:t>
            </a:r>
          </a:p>
          <a:p>
            <a:pPr algn="just" rtl="1"/>
            <a:r>
              <a:rPr lang="he-IL" sz="2400" dirty="0">
                <a:solidFill>
                  <a:schemeClr val="bg1"/>
                </a:solidFill>
                <a:latin typeface="Arial" panose="020B0604020202020204" pitchFamily="34" charset="0"/>
                <a:cs typeface="Arial" panose="020B0604020202020204" pitchFamily="34" charset="0"/>
              </a:rPr>
              <a:t>פוסט דוקטוראט באוניברסיטת דייוויס שבקליפורניה. </a:t>
            </a:r>
          </a:p>
          <a:p>
            <a:pPr algn="just" rtl="1"/>
            <a:r>
              <a:rPr lang="he-IL" sz="2400" dirty="0">
                <a:solidFill>
                  <a:schemeClr val="bg1"/>
                </a:solidFill>
                <a:latin typeface="Arial" panose="020B0604020202020204" pitchFamily="34" charset="0"/>
                <a:cs typeface="Arial" panose="020B0604020202020204" pitchFamily="34" charset="0"/>
              </a:rPr>
              <a:t>עובד במשרה חלקית בתור חוקר בפקולטה, במרכז חקלאי העמק, ויועץ חקלאי בצי'לה. עם שוך הקורונה מקווה  להמשיך להדריך תלמידים במרכז מצוינות הכולל חממה חכמה בבית ספר סו"צ.  בזמן שנותר עובד בגד"ש אכזיו- שותפות של הקיבוצים גשר הזיו וסער.</a:t>
            </a:r>
          </a:p>
          <a:p>
            <a:pPr algn="just" rtl="1"/>
            <a:r>
              <a:rPr lang="he-IL" sz="2400" dirty="0" smtClean="0">
                <a:solidFill>
                  <a:schemeClr val="bg1"/>
                </a:solidFill>
                <a:latin typeface="Arial" panose="020B0604020202020204" pitchFamily="34" charset="0"/>
                <a:cs typeface="Arial" panose="020B0604020202020204" pitchFamily="34" charset="0"/>
              </a:rPr>
              <a:t>אני </a:t>
            </a:r>
            <a:r>
              <a:rPr lang="he-IL" sz="2400" dirty="0">
                <a:solidFill>
                  <a:schemeClr val="bg1"/>
                </a:solidFill>
                <a:latin typeface="Arial" panose="020B0604020202020204" pitchFamily="34" charset="0"/>
                <a:cs typeface="Arial" panose="020B0604020202020204" pitchFamily="34" charset="0"/>
              </a:rPr>
              <a:t>זוכר מבית ספר במיוחד את המנהל בומה, המורים מוטקה יחזקאלי, שרה כוכבי ושמעון רבינוביץ, ואת מסיבת הסיום. </a:t>
            </a:r>
          </a:p>
          <a:p>
            <a:pPr algn="just" rtl="1"/>
            <a:endParaRPr lang="he-IL" sz="2400"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4134678" y="417443"/>
            <a:ext cx="4611757" cy="646331"/>
          </a:xfrm>
          <a:prstGeom prst="rect">
            <a:avLst/>
          </a:prstGeom>
          <a:noFill/>
        </p:spPr>
        <p:txBody>
          <a:bodyPr wrap="square" rtlCol="0">
            <a:spAutoFit/>
          </a:bodyPr>
          <a:lstStyle/>
          <a:p>
            <a:pPr algn="ctr"/>
            <a:r>
              <a:rPr lang="he-IL" sz="3600" b="1" dirty="0" smtClean="0">
                <a:solidFill>
                  <a:schemeClr val="bg1"/>
                </a:solidFill>
                <a:latin typeface="Arial" panose="020B0604020202020204" pitchFamily="34" charset="0"/>
                <a:cs typeface="Arial" panose="020B0604020202020204" pitchFamily="34" charset="0"/>
              </a:rPr>
              <a:t>קובי גולדווסר</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4874106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2802835" y="2405270"/>
            <a:ext cx="7335077" cy="1569660"/>
          </a:xfrm>
          <a:prstGeom prst="rect">
            <a:avLst/>
          </a:prstGeom>
          <a:noFill/>
        </p:spPr>
        <p:txBody>
          <a:bodyPr wrap="square" rtlCol="0">
            <a:spAutoFit/>
          </a:bodyPr>
          <a:lstStyle/>
          <a:p>
            <a:r>
              <a:rPr lang="he-IL" sz="96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תמונות ילדות</a:t>
            </a:r>
            <a:endParaRPr lang="en-US" sz="9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4996102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stretch>
            <a:fillRect/>
          </a:stretch>
        </p:blipFill>
        <p:spPr>
          <a:xfrm>
            <a:off x="1524001" y="938402"/>
            <a:ext cx="8762999" cy="5919597"/>
          </a:xfrm>
          <a:prstGeom prst="rect">
            <a:avLst/>
          </a:prstGeom>
        </p:spPr>
      </p:pic>
      <p:sp>
        <p:nvSpPr>
          <p:cNvPr id="15" name="TextBox 14"/>
          <p:cNvSpPr txBox="1"/>
          <p:nvPr/>
        </p:nvSpPr>
        <p:spPr>
          <a:xfrm>
            <a:off x="3937000" y="165071"/>
            <a:ext cx="4368800" cy="646331"/>
          </a:xfrm>
          <a:prstGeom prst="rect">
            <a:avLst/>
          </a:prstGeom>
          <a:noFill/>
        </p:spPr>
        <p:txBody>
          <a:bodyPr wrap="square" rtlCol="0">
            <a:spAutoFit/>
          </a:bodyPr>
          <a:lstStyle/>
          <a:p>
            <a:pPr algn="ctr"/>
            <a:r>
              <a:rPr lang="he-IL" sz="3600" b="1" dirty="0" smtClean="0">
                <a:solidFill>
                  <a:schemeClr val="bg1"/>
                </a:solidFill>
                <a:latin typeface="Arial" panose="020B0604020202020204" pitchFamily="34" charset="0"/>
                <a:cs typeface="Arial" panose="020B0604020202020204" pitchFamily="34" charset="0"/>
              </a:rPr>
              <a:t>אורן הדרי</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7669271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274320" y="610136"/>
            <a:ext cx="11475720" cy="6247864"/>
          </a:xfrm>
          <a:prstGeom prst="rect">
            <a:avLst/>
          </a:prstGeom>
        </p:spPr>
        <p:txBody>
          <a:bodyPr wrap="square">
            <a:spAutoFit/>
          </a:bodyPr>
          <a:lstStyle/>
          <a:p>
            <a:pPr algn="just" rtl="1"/>
            <a:r>
              <a:rPr lang="he-IL" sz="2000" dirty="0" smtClean="0">
                <a:solidFill>
                  <a:schemeClr val="bg1"/>
                </a:solidFill>
                <a:latin typeface="Arial" panose="020B0604020202020204" pitchFamily="34" charset="0"/>
                <a:cs typeface="Arial" panose="020B0604020202020204" pitchFamily="34" charset="0"/>
              </a:rPr>
              <a:t>אורן</a:t>
            </a:r>
            <a:r>
              <a:rPr lang="he-IL" sz="2000" dirty="0">
                <a:solidFill>
                  <a:schemeClr val="bg1"/>
                </a:solidFill>
                <a:latin typeface="Arial" panose="020B0604020202020204" pitchFamily="34" charset="0"/>
                <a:cs typeface="Arial" panose="020B0604020202020204" pitchFamily="34" charset="0"/>
              </a:rPr>
              <a:t>, בן מרגלית ואמנון, נולד ביום א' באב תשי"ב (23.7.1952)  בקיבוץ גשר-הזיו. בשנות ילדותו הראשונות הצטרף להוריו, שיצאו לשליחות בארצות-הברית ובקנדה, שם החל בלימודי השנה הראשונה. בשלהי אותה שנה חזרה המשפחה לקיבוץ. את לימודיו היסודיים סיים בבית-הספר של גשר-הזיו ואחרי-כן השלים את לימודיו התיכוניים בבית-הספר האזורי "סולם-צור".</a:t>
            </a:r>
          </a:p>
          <a:p>
            <a:pPr algn="just" rtl="1"/>
            <a:r>
              <a:rPr lang="he-IL" sz="2000" dirty="0">
                <a:solidFill>
                  <a:schemeClr val="bg1"/>
                </a:solidFill>
                <a:latin typeface="Arial" panose="020B0604020202020204" pitchFamily="34" charset="0"/>
                <a:cs typeface="Arial" panose="020B0604020202020204" pitchFamily="34" charset="0"/>
              </a:rPr>
              <a:t>בתום לימודיו התיכוניים הכין אורן עבודת-גמר, שנושאה תצפיות מחקרים על הרגלי דגירת עופות בענף ההודיים בקיבוץ. בעבודת-גמר זו השקיע שעות רבות, ולא חס על שעות הפנאי שלאחר הלימודים ועל ימי חופשה. בית-הספר הגיש את עבודתו לתחרות מטעם אוניברסיטת בר-אילן ואורן זכה בפרס. לאחר קבלת הפרס הרצה באוניברסיטה על מסקנות עבודתו. את האהבה להודיה טיפח אורן כבר בראשית תקופת לימודיו בבית הספר התיכון, שעה שהחל לעבוד בענף זה. הוא השקיע מאמצים רבים בעבודה, ובעיקר ניסה להבין, ללמוד ולקלוט הרבה ככל האפשר. תחום נוסף שאורן עסק בו היה ספורט. הוא היה חבר בקבוצת הכדורסל של הקיבוץ, ב"הפועל" היה שייט - אולם תחום פעילותו העיקרי היה ריצות למרחקים ארוכים. הוא גילה שיש בו כישרון וכוח סבל, והצליח ביותר בתחום ספורט זה. כך זכה בפרס הראשון בריצה ליחיעם, בפרס השני בריצת התבור ובפרס החמישי בריצת הר-הכרמל. נוסף על כל אלה אהב לשיר וליוה את עצמו בנגינה בגיטרה.</a:t>
            </a:r>
          </a:p>
          <a:p>
            <a:pPr algn="just" rtl="1"/>
            <a:r>
              <a:rPr lang="he-IL" sz="2000" dirty="0">
                <a:solidFill>
                  <a:schemeClr val="bg1"/>
                </a:solidFill>
                <a:latin typeface="Arial" panose="020B0604020202020204" pitchFamily="34" charset="0"/>
                <a:cs typeface="Arial" panose="020B0604020202020204" pitchFamily="34" charset="0"/>
              </a:rPr>
              <a:t>אורן גויס לצה"ל במחצית פברואר 1971  התנדב לסיירת-צנחנים. במסגרת זו השלים קורס צניחה וקורס מ"כים, ואף נשלח לקורס קציני חי"ר. הוא לא סיים את הקורס והועבר לשרת ב"סיירת חרוב" כעוזר קמב"ץ.</a:t>
            </a:r>
          </a:p>
          <a:p>
            <a:pPr algn="just" rtl="1"/>
            <a:r>
              <a:rPr lang="he-IL" sz="2000" dirty="0">
                <a:solidFill>
                  <a:schemeClr val="bg1"/>
                </a:solidFill>
                <a:latin typeface="Arial" panose="020B0604020202020204" pitchFamily="34" charset="0"/>
                <a:cs typeface="Arial" panose="020B0604020202020204" pitchFamily="34" charset="0"/>
              </a:rPr>
              <a:t>במלחמת יום הכיפורים השתתף אורן בקרבות הבלימה והפריצה נגד המצרים בחזית סיני. ביום כ"ח בתשרי תשל"ד (24.10.1973),  נפגע אורן ונהרג מיריית צלף מצרי, בשעה שיצא לחלץ פצועים ממערב לתעלה, על הסוללה בכניסה לסואץ. הוא הובא למנוחת-עולמים בבית-העלמין בגשר-הזיו.</a:t>
            </a:r>
          </a:p>
          <a:p>
            <a:pPr algn="just" rtl="1"/>
            <a:r>
              <a:rPr lang="he-IL" sz="2000" dirty="0">
                <a:solidFill>
                  <a:schemeClr val="bg1"/>
                </a:solidFill>
                <a:latin typeface="Arial" panose="020B0604020202020204" pitchFamily="34" charset="0"/>
                <a:cs typeface="Arial" panose="020B0604020202020204" pitchFamily="34" charset="0"/>
              </a:rPr>
              <a:t>אימו של אורן מרגלית מתגוררת בקיבוץ גשר הזיו בעוד אביו אמנון נפטר </a:t>
            </a:r>
            <a:r>
              <a:rPr lang="he-IL" sz="2000" dirty="0" smtClean="0">
                <a:solidFill>
                  <a:schemeClr val="bg1"/>
                </a:solidFill>
                <a:latin typeface="Arial" panose="020B0604020202020204" pitchFamily="34" charset="0"/>
                <a:cs typeface="Arial" panose="020B0604020202020204" pitchFamily="34" charset="0"/>
              </a:rPr>
              <a:t>ב-2016. לאורן </a:t>
            </a:r>
            <a:r>
              <a:rPr lang="he-IL" sz="2000" dirty="0">
                <a:solidFill>
                  <a:schemeClr val="bg1"/>
                </a:solidFill>
                <a:latin typeface="Arial" panose="020B0604020202020204" pitchFamily="34" charset="0"/>
                <a:cs typeface="Arial" panose="020B0604020202020204" pitchFamily="34" charset="0"/>
              </a:rPr>
              <a:t>שני אחים ואחות- ארז, גפן ודיקלה הגרים בארץ, ואחות- סמדר הגרה בארה"ב</a:t>
            </a:r>
            <a:r>
              <a:rPr lang="he-IL" sz="2000" dirty="0" smtClean="0">
                <a:solidFill>
                  <a:schemeClr val="bg1"/>
                </a:solidFill>
                <a:latin typeface="Arial" panose="020B0604020202020204" pitchFamily="34" charset="0"/>
                <a:cs typeface="Arial" panose="020B0604020202020204" pitchFamily="34" charset="0"/>
              </a:rPr>
              <a:t>.</a:t>
            </a:r>
            <a:r>
              <a:rPr lang="en-US" sz="2000" dirty="0" smtClean="0">
                <a:solidFill>
                  <a:schemeClr val="bg1"/>
                </a:solidFill>
                <a:latin typeface="Arial" panose="020B0604020202020204" pitchFamily="34" charset="0"/>
                <a:cs typeface="Arial" panose="020B0604020202020204" pitchFamily="34" charset="0"/>
              </a:rPr>
              <a:t> </a:t>
            </a:r>
            <a:r>
              <a:rPr lang="he-IL" sz="2000" dirty="0" smtClean="0">
                <a:solidFill>
                  <a:schemeClr val="bg1"/>
                </a:solidFill>
                <a:latin typeface="Arial" panose="020B0604020202020204" pitchFamily="34" charset="0"/>
                <a:cs typeface="Arial" panose="020B0604020202020204" pitchFamily="34" charset="0"/>
              </a:rPr>
              <a:t> 								</a:t>
            </a:r>
            <a:r>
              <a:rPr lang="he-IL" sz="2000" dirty="0" smtClean="0">
                <a:solidFill>
                  <a:srgbClr val="FF0000"/>
                </a:solidFill>
                <a:latin typeface="Arial" panose="020B0604020202020204" pitchFamily="34" charset="0"/>
                <a:cs typeface="Arial" panose="020B0604020202020204" pitchFamily="34" charset="0"/>
              </a:rPr>
              <a:t>        (ערך- קובי גולדווסר)</a:t>
            </a:r>
            <a:endParaRPr lang="he-IL" sz="2000" dirty="0">
              <a:solidFill>
                <a:srgbClr val="FF0000"/>
              </a:solidFill>
              <a:latin typeface="Arial" panose="020B0604020202020204" pitchFamily="34" charset="0"/>
              <a:cs typeface="Arial" panose="020B0604020202020204" pitchFamily="34" charset="0"/>
            </a:endParaRPr>
          </a:p>
        </p:txBody>
      </p:sp>
      <p:sp>
        <p:nvSpPr>
          <p:cNvPr id="3" name="TextBox 2"/>
          <p:cNvSpPr txBox="1"/>
          <p:nvPr/>
        </p:nvSpPr>
        <p:spPr>
          <a:xfrm>
            <a:off x="5030525" y="86916"/>
            <a:ext cx="2773680" cy="523220"/>
          </a:xfrm>
          <a:prstGeom prst="rect">
            <a:avLst/>
          </a:prstGeom>
          <a:noFill/>
        </p:spPr>
        <p:txBody>
          <a:bodyPr wrap="square" rtlCol="0">
            <a:spAutoFit/>
          </a:bodyPr>
          <a:lstStyle/>
          <a:p>
            <a:r>
              <a:rPr lang="he-IL" sz="2800" b="1" dirty="0" smtClean="0">
                <a:solidFill>
                  <a:schemeClr val="bg1"/>
                </a:solidFill>
                <a:latin typeface="Arial" panose="020B0604020202020204" pitchFamily="34" charset="0"/>
                <a:cs typeface="Arial" panose="020B0604020202020204" pitchFamily="34" charset="0"/>
              </a:rPr>
              <a:t>אורן הדרי ז"ל </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7911767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640347" y="830177"/>
            <a:ext cx="4064000" cy="5689601"/>
          </a:xfrm>
          <a:prstGeom prst="rect">
            <a:avLst/>
          </a:prstGeom>
        </p:spPr>
      </p:pic>
      <p:sp>
        <p:nvSpPr>
          <p:cNvPr id="3" name="TextBox 2"/>
          <p:cNvSpPr txBox="1"/>
          <p:nvPr/>
        </p:nvSpPr>
        <p:spPr>
          <a:xfrm>
            <a:off x="4704347" y="183846"/>
            <a:ext cx="4368800" cy="646331"/>
          </a:xfrm>
          <a:prstGeom prst="rect">
            <a:avLst/>
          </a:prstGeom>
          <a:noFill/>
        </p:spPr>
        <p:txBody>
          <a:bodyPr wrap="square" rtlCol="0">
            <a:spAutoFit/>
          </a:bodyPr>
          <a:lstStyle/>
          <a:p>
            <a:r>
              <a:rPr lang="he-IL" sz="3600" b="1" dirty="0" smtClean="0">
                <a:solidFill>
                  <a:schemeClr val="bg1"/>
                </a:solidFill>
                <a:latin typeface="Arial" panose="020B0604020202020204" pitchFamily="34" charset="0"/>
                <a:cs typeface="Arial" panose="020B0604020202020204" pitchFamily="34" charset="0"/>
              </a:rPr>
              <a:t>איתן כרם ז"ל</a:t>
            </a:r>
            <a:endParaRPr lang="en-US" sz="3600"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cstate="print"/>
          <a:stretch>
            <a:fillRect/>
          </a:stretch>
        </p:blipFill>
        <p:spPr>
          <a:xfrm>
            <a:off x="4704347" y="1284743"/>
            <a:ext cx="7217941" cy="4780468"/>
          </a:xfrm>
          <a:prstGeom prst="rect">
            <a:avLst/>
          </a:prstGeom>
        </p:spPr>
      </p:pic>
    </p:spTree>
    <p:extLst>
      <p:ext uri="{BB962C8B-B14F-4D97-AF65-F5344CB8AC3E}">
        <p14:creationId xmlns:p14="http://schemas.microsoft.com/office/powerpoint/2010/main" xmlns="" val="15497978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274320" y="625525"/>
            <a:ext cx="11567160" cy="6232475"/>
          </a:xfrm>
          <a:prstGeom prst="rect">
            <a:avLst/>
          </a:prstGeom>
        </p:spPr>
        <p:txBody>
          <a:bodyPr wrap="square">
            <a:spAutoFit/>
          </a:bodyPr>
          <a:lstStyle/>
          <a:p>
            <a:pPr algn="just" rtl="1"/>
            <a:r>
              <a:rPr lang="he-IL" sz="1900" dirty="0">
                <a:solidFill>
                  <a:schemeClr val="bg1"/>
                </a:solidFill>
                <a:latin typeface="Arial" panose="020B0604020202020204" pitchFamily="34" charset="0"/>
                <a:cs typeface="Arial" panose="020B0604020202020204" pitchFamily="34" charset="0"/>
              </a:rPr>
              <a:t>איתן נולד ב- 1952 בניו יורק להוריו שהיו שם בשליחות. </a:t>
            </a:r>
          </a:p>
          <a:p>
            <a:pPr algn="just" rtl="1"/>
            <a:r>
              <a:rPr lang="he-IL" sz="1900" dirty="0">
                <a:solidFill>
                  <a:schemeClr val="bg1"/>
                </a:solidFill>
                <a:latin typeface="Arial" panose="020B0604020202020204" pitchFamily="34" charset="0"/>
                <a:cs typeface="Arial" panose="020B0604020202020204" pitchFamily="34" charset="0"/>
              </a:rPr>
              <a:t>בהיותו תינוק שבו לקיבוץ גשר הזיו שהיתה בו לינה משותפת. כיוון שבכה רבות  ונדרשה נוכחות הורית  רבה בבית הילדים הצליח אביו, איש החינוך הדגול, משה כרם ז"ל להעביר החלטה באסיפה על מעבר ללינה משפחתית. המעבר ללינה משפחתית שחל בעטיו המשיך לגרום לכך שאביו עד ערוב ימיו המשיך להיות מוזמן להרצאות על חשיבות המעבר ללינה משפחתית.</a:t>
            </a:r>
          </a:p>
          <a:p>
            <a:pPr algn="just" rtl="1"/>
            <a:r>
              <a:rPr lang="he-IL" sz="1900" dirty="0">
                <a:solidFill>
                  <a:schemeClr val="bg1"/>
                </a:solidFill>
                <a:latin typeface="Arial" panose="020B0604020202020204" pitchFamily="34" charset="0"/>
                <a:cs typeface="Arial" panose="020B0604020202020204" pitchFamily="34" charset="0"/>
              </a:rPr>
              <a:t>לימים בנעוריו שבה המשפחה לניו יורק לשליחות נוספת ושם למד ב"סלומון שכטר".</a:t>
            </a:r>
          </a:p>
          <a:p>
            <a:pPr algn="just" rtl="1"/>
            <a:r>
              <a:rPr lang="he-IL" sz="1900" dirty="0">
                <a:solidFill>
                  <a:schemeClr val="bg1"/>
                </a:solidFill>
                <a:latin typeface="Arial" panose="020B0604020202020204" pitchFamily="34" charset="0"/>
                <a:cs typeface="Arial" panose="020B0604020202020204" pitchFamily="34" charset="0"/>
              </a:rPr>
              <a:t>לאחר כשלוש שנים שבה המשפחה לקיבוץ ואיתן שב לחברת "להבה" ללינה החברתית וללימודים ב"סולם צור". </a:t>
            </a:r>
          </a:p>
          <a:p>
            <a:pPr algn="just" rtl="1"/>
            <a:r>
              <a:rPr lang="he-IL" sz="1900" dirty="0">
                <a:solidFill>
                  <a:schemeClr val="bg1"/>
                </a:solidFill>
                <a:latin typeface="Arial" panose="020B0604020202020204" pitchFamily="34" charset="0"/>
                <a:cs typeface="Arial" panose="020B0604020202020204" pitchFamily="34" charset="0"/>
              </a:rPr>
              <a:t>סבל מאסטמה קשה עד שירדנה האחות שלחה אותו לבילינסון ומאז הוקל  לו עם האסטמה.</a:t>
            </a:r>
          </a:p>
          <a:p>
            <a:pPr algn="just" rtl="1"/>
            <a:r>
              <a:rPr lang="he-IL" sz="1900" dirty="0">
                <a:solidFill>
                  <a:schemeClr val="bg1"/>
                </a:solidFill>
                <a:latin typeface="Arial" panose="020B0604020202020204" pitchFamily="34" charset="0"/>
                <a:cs typeface="Arial" panose="020B0604020202020204" pitchFamily="34" charset="0"/>
              </a:rPr>
              <a:t>בצבא שירת בביטחון שדה ושם הכרתיו ונשביתי בקסמו, בעיניו החמות, במבטו החם, בהתבטאויותיו המאופקות והמדויקות, ביופיו ובצניעותו.</a:t>
            </a:r>
          </a:p>
          <a:p>
            <a:pPr algn="just" rtl="1"/>
            <a:r>
              <a:rPr lang="he-IL" sz="1900" dirty="0">
                <a:solidFill>
                  <a:schemeClr val="bg1"/>
                </a:solidFill>
                <a:latin typeface="Arial" panose="020B0604020202020204" pitchFamily="34" charset="0"/>
                <a:cs typeface="Arial" panose="020B0604020202020204" pitchFamily="34" charset="0"/>
              </a:rPr>
              <a:t>לימים נישאנו בגשר הזיו ושם חיינו. איתן עבד בגד"ש שם עבד עוד בנעוריו וחש זיקה חזקה לענף.  אחר כך החל ללמוד בטכניון הנדסה ואני למדתי ב-אורנים.</a:t>
            </a:r>
          </a:p>
          <a:p>
            <a:pPr algn="just" rtl="1"/>
            <a:r>
              <a:rPr lang="he-IL" sz="1900" dirty="0">
                <a:solidFill>
                  <a:schemeClr val="bg1"/>
                </a:solidFill>
                <a:latin typeface="Arial" panose="020B0604020202020204" pitchFamily="34" charset="0"/>
                <a:cs typeface="Arial" panose="020B0604020202020204" pitchFamily="34" charset="0"/>
              </a:rPr>
              <a:t>ב-1980 נולדה יעל בתנו הבכורה ואחרי פחות משלוש שנים נולדת בתנו רותי.</a:t>
            </a:r>
          </a:p>
          <a:p>
            <a:pPr algn="just" rtl="1"/>
            <a:r>
              <a:rPr lang="he-IL" sz="1900" dirty="0">
                <a:solidFill>
                  <a:schemeClr val="bg1"/>
                </a:solidFill>
                <a:latin typeface="Arial" panose="020B0604020202020204" pitchFamily="34" charset="0"/>
                <a:cs typeface="Arial" panose="020B0604020202020204" pitchFamily="34" charset="0"/>
              </a:rPr>
              <a:t>במקביל סיים לימודיו ועבד כמהנדס ב"פוליזיו". </a:t>
            </a:r>
          </a:p>
          <a:p>
            <a:pPr algn="just" rtl="1"/>
            <a:r>
              <a:rPr lang="he-IL" sz="1900" dirty="0">
                <a:solidFill>
                  <a:schemeClr val="bg1"/>
                </a:solidFill>
                <a:latin typeface="Arial" panose="020B0604020202020204" pitchFamily="34" charset="0"/>
                <a:cs typeface="Arial" panose="020B0604020202020204" pitchFamily="34" charset="0"/>
              </a:rPr>
              <a:t>ב-1989 עזבנו את הקיבוץ ל- הוד השרון. איתן מצא עבודה בחברה פרטית בתל אביב ואחר כך עבד שנים מספר ב"ארד דליה" כמנהל הנדסה. בשנותיו האחרונות עבד ב"פלסטיב יקום" כמנהל הנדסה.</a:t>
            </a:r>
          </a:p>
          <a:p>
            <a:pPr algn="just" rtl="1"/>
            <a:r>
              <a:rPr lang="he-IL" sz="1900" dirty="0">
                <a:solidFill>
                  <a:schemeClr val="bg1"/>
                </a:solidFill>
                <a:latin typeface="Arial" panose="020B0604020202020204" pitchFamily="34" charset="0"/>
                <a:cs typeface="Arial" panose="020B0604020202020204" pitchFamily="34" charset="0"/>
              </a:rPr>
              <a:t>אז חלה ואובחן מאוחר מדי  וב- 2002 נפטר בבילינסון כשהוא מוקף במשפחתו ובחברים קרובים </a:t>
            </a:r>
            <a:r>
              <a:rPr lang="he-IL" sz="1900" dirty="0" smtClean="0">
                <a:solidFill>
                  <a:schemeClr val="bg1"/>
                </a:solidFill>
                <a:latin typeface="Arial" panose="020B0604020202020204" pitchFamily="34" charset="0"/>
                <a:cs typeface="Arial" panose="020B0604020202020204" pitchFamily="34" charset="0"/>
              </a:rPr>
              <a:t>מעט </a:t>
            </a:r>
            <a:r>
              <a:rPr lang="he-IL" sz="1900" dirty="0">
                <a:solidFill>
                  <a:schemeClr val="bg1"/>
                </a:solidFill>
                <a:latin typeface="Arial" panose="020B0604020202020204" pitchFamily="34" charset="0"/>
                <a:cs typeface="Arial" panose="020B0604020202020204" pitchFamily="34" charset="0"/>
              </a:rPr>
              <a:t>לפני שמלאו לו חמישים שנים.</a:t>
            </a:r>
          </a:p>
          <a:p>
            <a:pPr algn="just" rtl="1"/>
            <a:r>
              <a:rPr lang="he-IL" sz="1900" dirty="0">
                <a:solidFill>
                  <a:schemeClr val="bg1"/>
                </a:solidFill>
                <a:latin typeface="Arial" panose="020B0604020202020204" pitchFamily="34" charset="0"/>
                <a:cs typeface="Arial" panose="020B0604020202020204" pitchFamily="34" charset="0"/>
              </a:rPr>
              <a:t>איתן היה איש משפחה, היה חשוב לו לפרנס ולהשפיע מטובו על בנותיו. עזר להם במקצועות הריאליים ובהסעות לחוגים והיווה אוזן קשבת להן. היה אבא למופת ובעל טוב מאוד.</a:t>
            </a:r>
          </a:p>
          <a:p>
            <a:pPr algn="just" rtl="1"/>
            <a:r>
              <a:rPr lang="he-IL" sz="1900" dirty="0">
                <a:solidFill>
                  <a:schemeClr val="bg1"/>
                </a:solidFill>
                <a:latin typeface="Arial" panose="020B0604020202020204" pitchFamily="34" charset="0"/>
                <a:cs typeface="Arial" panose="020B0604020202020204" pitchFamily="34" charset="0"/>
              </a:rPr>
              <a:t>יהי זכרו מבורך לעד</a:t>
            </a:r>
            <a:r>
              <a:rPr lang="he-IL" sz="1900" dirty="0" smtClean="0">
                <a:solidFill>
                  <a:schemeClr val="bg1"/>
                </a:solidFill>
                <a:latin typeface="Arial" panose="020B0604020202020204" pitchFamily="34" charset="0"/>
                <a:cs typeface="Arial" panose="020B0604020202020204" pitchFamily="34" charset="0"/>
              </a:rPr>
              <a:t>.															  	</a:t>
            </a:r>
            <a:r>
              <a:rPr lang="he-IL" sz="1900" dirty="0" smtClean="0">
                <a:solidFill>
                  <a:srgbClr val="FF0000"/>
                </a:solidFill>
                <a:latin typeface="Arial" panose="020B0604020202020204" pitchFamily="34" charset="0"/>
                <a:cs typeface="Arial" panose="020B0604020202020204" pitchFamily="34" charset="0"/>
              </a:rPr>
              <a:t>    (כתבה- ליאורה כרם)</a:t>
            </a:r>
            <a:endParaRPr lang="he-IL" sz="1900" dirty="0">
              <a:solidFill>
                <a:srgbClr val="FF0000"/>
              </a:solidFill>
              <a:latin typeface="Arial" panose="020B0604020202020204" pitchFamily="34" charset="0"/>
              <a:cs typeface="Arial" panose="020B0604020202020204" pitchFamily="34" charset="0"/>
            </a:endParaRPr>
          </a:p>
        </p:txBody>
      </p:sp>
      <p:sp>
        <p:nvSpPr>
          <p:cNvPr id="3" name="TextBox 2"/>
          <p:cNvSpPr txBox="1"/>
          <p:nvPr/>
        </p:nvSpPr>
        <p:spPr>
          <a:xfrm>
            <a:off x="4905955" y="40750"/>
            <a:ext cx="3718560" cy="584775"/>
          </a:xfrm>
          <a:prstGeom prst="rect">
            <a:avLst/>
          </a:prstGeom>
          <a:noFill/>
        </p:spPr>
        <p:txBody>
          <a:bodyPr wrap="square" rtlCol="0">
            <a:spAutoFit/>
          </a:bodyPr>
          <a:lstStyle/>
          <a:p>
            <a:r>
              <a:rPr lang="he-IL" sz="3200" b="1" dirty="0" smtClean="0">
                <a:solidFill>
                  <a:schemeClr val="bg1"/>
                </a:solidFill>
                <a:latin typeface="Arial" panose="020B0604020202020204" pitchFamily="34" charset="0"/>
                <a:cs typeface="Arial" panose="020B0604020202020204" pitchFamily="34" charset="0"/>
              </a:rPr>
              <a:t>איתן כרם ז"ל </a:t>
            </a:r>
            <a:endParaRPr lang="en-US"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6892862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2383059" y="1244600"/>
            <a:ext cx="18893775" cy="5842000"/>
          </a:xfrm>
          <a:prstGeom prst="rect">
            <a:avLst/>
          </a:prstGeom>
        </p:spPr>
      </p:pic>
      <p:sp>
        <p:nvSpPr>
          <p:cNvPr id="8" name="TextBox 7"/>
          <p:cNvSpPr txBox="1"/>
          <p:nvPr/>
        </p:nvSpPr>
        <p:spPr>
          <a:xfrm>
            <a:off x="4699000" y="371219"/>
            <a:ext cx="4368800" cy="646331"/>
          </a:xfrm>
          <a:prstGeom prst="rect">
            <a:avLst/>
          </a:prstGeom>
          <a:noFill/>
        </p:spPr>
        <p:txBody>
          <a:bodyPr wrap="square" rtlCol="0">
            <a:spAutoFit/>
          </a:bodyPr>
          <a:lstStyle/>
          <a:p>
            <a:r>
              <a:rPr lang="he-IL" sz="3600" b="1" dirty="0" smtClean="0">
                <a:solidFill>
                  <a:schemeClr val="bg1"/>
                </a:solidFill>
                <a:latin typeface="Arial" panose="020B0604020202020204" pitchFamily="34" charset="0"/>
                <a:cs typeface="Arial" panose="020B0604020202020204" pitchFamily="34" charset="0"/>
              </a:rPr>
              <a:t>עירית הירש יוגב</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8005941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218661" y="1225689"/>
            <a:ext cx="11549269" cy="5632311"/>
          </a:xfrm>
          <a:prstGeom prst="rect">
            <a:avLst/>
          </a:prstGeom>
        </p:spPr>
        <p:txBody>
          <a:bodyPr wrap="square">
            <a:spAutoFit/>
          </a:bodyPr>
          <a:lstStyle/>
          <a:p>
            <a:pPr algn="just" rtl="1"/>
            <a:r>
              <a:rPr lang="he-IL" sz="2400" dirty="0">
                <a:solidFill>
                  <a:schemeClr val="bg1"/>
                </a:solidFill>
                <a:latin typeface="Arial" panose="020B0604020202020204" pitchFamily="34" charset="0"/>
                <a:cs typeface="Arial" panose="020B0604020202020204" pitchFamily="34" charset="0"/>
              </a:rPr>
              <a:t>הגעתי עם הורי לגשר הזיו כשהייתי בכיתה י'.</a:t>
            </a:r>
          </a:p>
          <a:p>
            <a:pPr algn="just" rtl="1"/>
            <a:r>
              <a:rPr lang="he-IL" sz="2400" dirty="0">
                <a:solidFill>
                  <a:schemeClr val="bg1"/>
                </a:solidFill>
                <a:latin typeface="Arial" panose="020B0604020202020204" pitchFamily="34" charset="0"/>
                <a:cs typeface="Arial" panose="020B0604020202020204" pitchFamily="34" charset="0"/>
              </a:rPr>
              <a:t>מסולם צור זכורה לי לטוב ה"השכלה הים תיכונית" - הרבה גיחות לים, דשא, בישולים בכלכלת בית כשהבנים מחכים בחוץ לטעום ממעשי ידינו,</a:t>
            </a:r>
          </a:p>
          <a:p>
            <a:pPr algn="just" rtl="1"/>
            <a:r>
              <a:rPr lang="he-IL" sz="2400" dirty="0">
                <a:solidFill>
                  <a:schemeClr val="bg1"/>
                </a:solidFill>
                <a:latin typeface="Arial" panose="020B0604020202020204" pitchFamily="34" charset="0"/>
                <a:cs typeface="Arial" panose="020B0604020202020204" pitchFamily="34" charset="0"/>
              </a:rPr>
              <a:t>וגם קצת לימודים... כן...</a:t>
            </a:r>
          </a:p>
          <a:p>
            <a:pPr algn="just" rtl="1"/>
            <a:r>
              <a:rPr lang="he-IL" sz="2400" dirty="0">
                <a:solidFill>
                  <a:schemeClr val="bg1"/>
                </a:solidFill>
                <a:latin typeface="Arial" panose="020B0604020202020204" pitchFamily="34" charset="0"/>
                <a:cs typeface="Arial" panose="020B0604020202020204" pitchFamily="34" charset="0"/>
              </a:rPr>
              <a:t>בצבא הייתי צפנית בגוש מגן שבדרום. </a:t>
            </a:r>
          </a:p>
          <a:p>
            <a:pPr algn="just" rtl="1"/>
            <a:r>
              <a:rPr lang="he-IL" sz="2400" dirty="0">
                <a:solidFill>
                  <a:schemeClr val="bg1"/>
                </a:solidFill>
                <a:latin typeface="Arial" panose="020B0604020202020204" pitchFamily="34" charset="0"/>
                <a:cs typeface="Arial" panose="020B0604020202020204" pitchFamily="34" charset="0"/>
              </a:rPr>
              <a:t>אח"כ שנת חופש בחיפה, שנתיים בחו"ל וגם 3 שנות לימודי מוסיקה באורנים. הייתי בקיבוץ, מה שנקרא, "המורה לזימרה".</a:t>
            </a:r>
          </a:p>
          <a:p>
            <a:pPr algn="just" rtl="1"/>
            <a:r>
              <a:rPr lang="he-IL" sz="2400" dirty="0">
                <a:solidFill>
                  <a:schemeClr val="bg1"/>
                </a:solidFill>
                <a:latin typeface="Arial" panose="020B0604020202020204" pitchFamily="34" charset="0"/>
                <a:cs typeface="Arial" panose="020B0604020202020204" pitchFamily="34" charset="0"/>
              </a:rPr>
              <a:t>והיתה גם חתונה ו-2 בנים ו... גירושין, ועוד חתונה... ושוב גירושין...</a:t>
            </a:r>
          </a:p>
          <a:p>
            <a:pPr algn="just" rtl="1"/>
            <a:r>
              <a:rPr lang="he-IL" sz="2400" dirty="0">
                <a:solidFill>
                  <a:schemeClr val="bg1"/>
                </a:solidFill>
                <a:latin typeface="Arial" panose="020B0604020202020204" pitchFamily="34" charset="0"/>
                <a:cs typeface="Arial" panose="020B0604020202020204" pitchFamily="34" charset="0"/>
              </a:rPr>
              <a:t>לפני כ-20 שנה עזבתי את הקיבוץ ועברתי עם שני בני, אחרי 8 שנות נדודים ביישובי השומרון, לכפר סבא, שבה אני מתגוררת עד היום.</a:t>
            </a:r>
          </a:p>
          <a:p>
            <a:pPr algn="just" rtl="1"/>
            <a:r>
              <a:rPr lang="he-IL" sz="2400" dirty="0">
                <a:solidFill>
                  <a:schemeClr val="bg1"/>
                </a:solidFill>
                <a:latin typeface="Arial" panose="020B0604020202020204" pitchFamily="34" charset="0"/>
                <a:cs typeface="Arial" panose="020B0604020202020204" pitchFamily="34" charset="0"/>
              </a:rPr>
              <a:t>שנים רבות הייתי מורה לגיטרה ועסקתי גם ברפלקסולוגיה, אימון רגשי ואפילו היתה לי גם מכבסה... מה לא עושים בשביל הפרנסה...</a:t>
            </a:r>
          </a:p>
          <a:p>
            <a:pPr algn="just" rtl="1"/>
            <a:r>
              <a:rPr lang="he-IL" sz="2400" dirty="0">
                <a:solidFill>
                  <a:schemeClr val="bg1"/>
                </a:solidFill>
                <a:latin typeface="Arial" panose="020B0604020202020204" pitchFamily="34" charset="0"/>
                <a:cs typeface="Arial" panose="020B0604020202020204" pitchFamily="34" charset="0"/>
              </a:rPr>
              <a:t>כיום אני חוגגת את הפנסיה, שרה בשתי מקהלות, מרבה בפעילות חברתית ונפגשת גם עם חברותי מגשר הזיו שחיות בכפ"ס ובהוד"ש.</a:t>
            </a:r>
          </a:p>
          <a:p>
            <a:pPr algn="r" rtl="1"/>
            <a:endParaRPr lang="he-IL" sz="2400"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4699000" y="371219"/>
            <a:ext cx="4368800" cy="523220"/>
          </a:xfrm>
          <a:prstGeom prst="rect">
            <a:avLst/>
          </a:prstGeom>
          <a:noFill/>
        </p:spPr>
        <p:txBody>
          <a:bodyPr wrap="square" rtlCol="0">
            <a:spAutoFit/>
          </a:bodyPr>
          <a:lstStyle/>
          <a:p>
            <a:r>
              <a:rPr lang="he-IL" sz="2800" b="1" dirty="0" smtClean="0">
                <a:solidFill>
                  <a:schemeClr val="bg1"/>
                </a:solidFill>
                <a:latin typeface="Arial" panose="020B0604020202020204" pitchFamily="34" charset="0"/>
                <a:cs typeface="Arial" panose="020B0604020202020204" pitchFamily="34" charset="0"/>
              </a:rPr>
              <a:t>עירית הירש יוגב</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763202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4876800" y="320419"/>
            <a:ext cx="4368800" cy="646331"/>
          </a:xfrm>
          <a:prstGeom prst="rect">
            <a:avLst/>
          </a:prstGeom>
          <a:noFill/>
        </p:spPr>
        <p:txBody>
          <a:bodyPr wrap="square" rtlCol="0">
            <a:spAutoFit/>
          </a:bodyPr>
          <a:lstStyle/>
          <a:p>
            <a:r>
              <a:rPr lang="he-IL" sz="3600" b="1" dirty="0" smtClean="0">
                <a:solidFill>
                  <a:schemeClr val="bg1"/>
                </a:solidFill>
                <a:latin typeface="Arial" panose="020B0604020202020204" pitchFamily="34" charset="0"/>
                <a:cs typeface="Arial" panose="020B0604020202020204" pitchFamily="34" charset="0"/>
              </a:rPr>
              <a:t>ענת כהן מרר</a:t>
            </a:r>
            <a:endParaRPr lang="en-US" sz="3600"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stretch>
            <a:fillRect/>
          </a:stretch>
        </p:blipFill>
        <p:spPr>
          <a:xfrm>
            <a:off x="1465508" y="1320800"/>
            <a:ext cx="9632033" cy="5359400"/>
          </a:xfrm>
          <a:prstGeom prst="rect">
            <a:avLst/>
          </a:prstGeom>
        </p:spPr>
      </p:pic>
    </p:spTree>
    <p:extLst>
      <p:ext uri="{BB962C8B-B14F-4D97-AF65-F5344CB8AC3E}">
        <p14:creationId xmlns:p14="http://schemas.microsoft.com/office/powerpoint/2010/main" xmlns="" val="11650818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496956" y="2154920"/>
            <a:ext cx="10416209" cy="3108543"/>
          </a:xfrm>
          <a:prstGeom prst="rect">
            <a:avLst/>
          </a:prstGeom>
        </p:spPr>
        <p:txBody>
          <a:bodyPr wrap="square">
            <a:spAutoFit/>
          </a:bodyPr>
          <a:lstStyle/>
          <a:p>
            <a:pPr algn="r" rtl="1"/>
            <a:endParaRPr lang="he-IL" sz="2800" dirty="0">
              <a:solidFill>
                <a:schemeClr val="bg1"/>
              </a:solidFill>
              <a:latin typeface="Arial" panose="020B0604020202020204" pitchFamily="34" charset="0"/>
              <a:cs typeface="Arial" panose="020B0604020202020204" pitchFamily="34" charset="0"/>
            </a:endParaRPr>
          </a:p>
          <a:p>
            <a:pPr algn="r" rtl="1"/>
            <a:r>
              <a:rPr lang="he-IL" sz="2800" dirty="0" smtClean="0">
                <a:solidFill>
                  <a:schemeClr val="bg1"/>
                </a:solidFill>
                <a:latin typeface="Arial" panose="020B0604020202020204" pitchFamily="34" charset="0"/>
                <a:cs typeface="Arial" panose="020B0604020202020204" pitchFamily="34" charset="0"/>
              </a:rPr>
              <a:t>נולדתי </a:t>
            </a:r>
            <a:r>
              <a:rPr lang="he-IL" sz="2800" dirty="0">
                <a:solidFill>
                  <a:schemeClr val="bg1"/>
                </a:solidFill>
                <a:latin typeface="Arial" panose="020B0604020202020204" pitchFamily="34" charset="0"/>
                <a:cs typeface="Arial" panose="020B0604020202020204" pitchFamily="34" charset="0"/>
              </a:rPr>
              <a:t>ב- 1952 בגשר הזיו. </a:t>
            </a:r>
          </a:p>
          <a:p>
            <a:pPr algn="r" rtl="1"/>
            <a:r>
              <a:rPr lang="he-IL" sz="2800" dirty="0" smtClean="0">
                <a:solidFill>
                  <a:schemeClr val="bg1"/>
                </a:solidFill>
                <a:latin typeface="Arial" panose="020B0604020202020204" pitchFamily="34" charset="0"/>
                <a:cs typeface="Arial" panose="020B0604020202020204" pitchFamily="34" charset="0"/>
              </a:rPr>
              <a:t>עזבתי </a:t>
            </a:r>
            <a:r>
              <a:rPr lang="he-IL" sz="2800" dirty="0">
                <a:solidFill>
                  <a:schemeClr val="bg1"/>
                </a:solidFill>
                <a:latin typeface="Arial" panose="020B0604020202020204" pitchFamily="34" charset="0"/>
                <a:cs typeface="Arial" panose="020B0604020202020204" pitchFamily="34" charset="0"/>
              </a:rPr>
              <a:t>את גשר הזיו ב- 1984.</a:t>
            </a:r>
          </a:p>
          <a:p>
            <a:pPr algn="r" rtl="1"/>
            <a:r>
              <a:rPr lang="he-IL" sz="2800" dirty="0">
                <a:solidFill>
                  <a:schemeClr val="bg1"/>
                </a:solidFill>
                <a:latin typeface="Arial" panose="020B0604020202020204" pitchFamily="34" charset="0"/>
                <a:cs typeface="Arial" panose="020B0604020202020204" pitchFamily="34" charset="0"/>
              </a:rPr>
              <a:t>נשואה לאפרים, אם לרחל וצור.</a:t>
            </a:r>
          </a:p>
          <a:p>
            <a:pPr algn="r" rtl="1"/>
            <a:r>
              <a:rPr lang="he-IL" sz="2800" dirty="0" smtClean="0">
                <a:solidFill>
                  <a:schemeClr val="bg1"/>
                </a:solidFill>
                <a:latin typeface="Arial" panose="020B0604020202020204" pitchFamily="34" charset="0"/>
                <a:cs typeface="Arial" panose="020B0604020202020204" pitchFamily="34" charset="0"/>
              </a:rPr>
              <a:t>אנחנו גרים </a:t>
            </a:r>
            <a:r>
              <a:rPr lang="he-IL" sz="2800" dirty="0">
                <a:solidFill>
                  <a:schemeClr val="bg1"/>
                </a:solidFill>
                <a:latin typeface="Arial" panose="020B0604020202020204" pitchFamily="34" charset="0"/>
                <a:cs typeface="Arial" panose="020B0604020202020204" pitchFamily="34" charset="0"/>
              </a:rPr>
              <a:t>בקרית שמונה.</a:t>
            </a:r>
          </a:p>
          <a:p>
            <a:pPr algn="r" rtl="1"/>
            <a:r>
              <a:rPr lang="he-IL" sz="2800" dirty="0">
                <a:solidFill>
                  <a:schemeClr val="bg1"/>
                </a:solidFill>
                <a:latin typeface="Arial" panose="020B0604020202020204" pitchFamily="34" charset="0"/>
                <a:cs typeface="Arial" panose="020B0604020202020204" pitchFamily="34" charset="0"/>
              </a:rPr>
              <a:t>עד לאחרונה </a:t>
            </a:r>
            <a:r>
              <a:rPr lang="he-IL" sz="2800" dirty="0" smtClean="0">
                <a:solidFill>
                  <a:schemeClr val="bg1"/>
                </a:solidFill>
                <a:latin typeface="Arial" panose="020B0604020202020204" pitchFamily="34" charset="0"/>
                <a:cs typeface="Arial" panose="020B0604020202020204" pitchFamily="34" charset="0"/>
              </a:rPr>
              <a:t>הייתי מורה </a:t>
            </a:r>
            <a:r>
              <a:rPr lang="he-IL" sz="2800" dirty="0">
                <a:solidFill>
                  <a:schemeClr val="bg1"/>
                </a:solidFill>
                <a:latin typeface="Arial" panose="020B0604020202020204" pitchFamily="34" charset="0"/>
                <a:cs typeface="Arial" panose="020B0604020202020204" pitchFamily="34" charset="0"/>
              </a:rPr>
              <a:t>לחינוך מיוחד בבית ספר האזורי עמק החולה בכפר בלום.</a:t>
            </a:r>
          </a:p>
        </p:txBody>
      </p:sp>
      <p:sp>
        <p:nvSpPr>
          <p:cNvPr id="3" name="TextBox 2"/>
          <p:cNvSpPr txBox="1"/>
          <p:nvPr/>
        </p:nvSpPr>
        <p:spPr>
          <a:xfrm>
            <a:off x="5274365" y="936645"/>
            <a:ext cx="4368800" cy="646331"/>
          </a:xfrm>
          <a:prstGeom prst="rect">
            <a:avLst/>
          </a:prstGeom>
          <a:noFill/>
        </p:spPr>
        <p:txBody>
          <a:bodyPr wrap="square" rtlCol="0">
            <a:spAutoFit/>
          </a:bodyPr>
          <a:lstStyle/>
          <a:p>
            <a:r>
              <a:rPr lang="he-IL" sz="3600" b="1" dirty="0" smtClean="0">
                <a:solidFill>
                  <a:schemeClr val="bg1"/>
                </a:solidFill>
                <a:latin typeface="Arial" panose="020B0604020202020204" pitchFamily="34" charset="0"/>
                <a:cs typeface="Arial" panose="020B0604020202020204" pitchFamily="34" charset="0"/>
              </a:rPr>
              <a:t>ענת כהן מרר</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051406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4400826" y="796393"/>
            <a:ext cx="4368800" cy="646331"/>
          </a:xfrm>
          <a:prstGeom prst="rect">
            <a:avLst/>
          </a:prstGeom>
          <a:noFill/>
        </p:spPr>
        <p:txBody>
          <a:bodyPr wrap="square" rtlCol="0">
            <a:spAutoFit/>
          </a:bodyPr>
          <a:lstStyle/>
          <a:p>
            <a:r>
              <a:rPr lang="he-IL" sz="3600" b="1" dirty="0" smtClean="0">
                <a:solidFill>
                  <a:schemeClr val="bg1"/>
                </a:solidFill>
                <a:latin typeface="Arial" panose="020B0604020202020204" pitchFamily="34" charset="0"/>
                <a:cs typeface="Arial" panose="020B0604020202020204" pitchFamily="34" charset="0"/>
              </a:rPr>
              <a:t>רותי עליון הלפר</a:t>
            </a:r>
            <a:endParaRPr lang="en-US" sz="3600"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stretch>
            <a:fillRect/>
          </a:stretch>
        </p:blipFill>
        <p:spPr>
          <a:xfrm>
            <a:off x="545043" y="2057400"/>
            <a:ext cx="10981240" cy="4622800"/>
          </a:xfrm>
          <a:prstGeom prst="rect">
            <a:avLst/>
          </a:prstGeom>
        </p:spPr>
      </p:pic>
    </p:spTree>
    <p:extLst>
      <p:ext uri="{BB962C8B-B14F-4D97-AF65-F5344CB8AC3E}">
        <p14:creationId xmlns:p14="http://schemas.microsoft.com/office/powerpoint/2010/main" xmlns="" val="36113216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4559852" y="35906"/>
            <a:ext cx="4368800" cy="646331"/>
          </a:xfrm>
          <a:prstGeom prst="rect">
            <a:avLst/>
          </a:prstGeom>
          <a:noFill/>
        </p:spPr>
        <p:txBody>
          <a:bodyPr wrap="square" rtlCol="0">
            <a:spAutoFit/>
          </a:bodyPr>
          <a:lstStyle/>
          <a:p>
            <a:r>
              <a:rPr lang="he-IL" sz="3600" b="1" dirty="0" smtClean="0">
                <a:solidFill>
                  <a:schemeClr val="bg1"/>
                </a:solidFill>
                <a:latin typeface="Arial" panose="020B0604020202020204" pitchFamily="34" charset="0"/>
                <a:cs typeface="Arial" panose="020B0604020202020204" pitchFamily="34" charset="0"/>
              </a:rPr>
              <a:t>רותי עליון הלפר</a:t>
            </a:r>
            <a:endParaRPr lang="en-US" sz="3600" b="1"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298175" y="682237"/>
            <a:ext cx="11549268" cy="5909310"/>
          </a:xfrm>
          <a:prstGeom prst="rect">
            <a:avLst/>
          </a:prstGeom>
        </p:spPr>
        <p:txBody>
          <a:bodyPr wrap="square">
            <a:spAutoFit/>
          </a:bodyPr>
          <a:lstStyle/>
          <a:p>
            <a:pPr algn="just" rtl="1"/>
            <a:r>
              <a:rPr lang="he-IL" sz="2100" dirty="0">
                <a:solidFill>
                  <a:schemeClr val="bg1"/>
                </a:solidFill>
                <a:latin typeface="Arial" panose="020B0604020202020204" pitchFamily="34" charset="0"/>
                <a:cs typeface="Arial" panose="020B0604020202020204" pitchFamily="34" charset="0"/>
              </a:rPr>
              <a:t>על עצמי אני לא יודעת לספר, איפה להתחיל או לסיום.</a:t>
            </a:r>
          </a:p>
          <a:p>
            <a:pPr algn="just" rtl="1"/>
            <a:r>
              <a:rPr lang="he-IL" sz="2100" dirty="0">
                <a:solidFill>
                  <a:schemeClr val="bg1"/>
                </a:solidFill>
                <a:latin typeface="Arial" panose="020B0604020202020204" pitchFamily="34" charset="0"/>
                <a:cs typeface="Arial" panose="020B0604020202020204" pitchFamily="34" charset="0"/>
              </a:rPr>
              <a:t>על האנשים שהשפיעו ועיצבו אותי ושבזכותם הגעתי לאן שהגעתי זה כבר סיפור אחר.</a:t>
            </a:r>
          </a:p>
          <a:p>
            <a:pPr algn="just" rtl="1"/>
            <a:r>
              <a:rPr lang="he-IL" sz="2100" dirty="0">
                <a:solidFill>
                  <a:schemeClr val="bg1"/>
                </a:solidFill>
                <a:latin typeface="Arial" panose="020B0604020202020204" pitchFamily="34" charset="0"/>
                <a:cs typeface="Arial" panose="020B0604020202020204" pitchFamily="34" charset="0"/>
              </a:rPr>
              <a:t>שרה אגמון שעברה יחד אתנו לבית ספר האזורי. ממנה לקחתי את האהבה לארץ ולטבע.</a:t>
            </a:r>
          </a:p>
          <a:p>
            <a:pPr algn="just" rtl="1"/>
            <a:r>
              <a:rPr lang="he-IL" sz="2100" dirty="0">
                <a:solidFill>
                  <a:schemeClr val="bg1"/>
                </a:solidFill>
                <a:latin typeface="Arial" panose="020B0604020202020204" pitchFamily="34" charset="0"/>
                <a:cs typeface="Arial" panose="020B0604020202020204" pitchFamily="34" charset="0"/>
              </a:rPr>
              <a:t>עד היום אנשים רוצים לדעת איך אני מכירה כל כך הרבה צמחים ומסלולי טיולים.</a:t>
            </a:r>
          </a:p>
          <a:p>
            <a:pPr algn="just" rtl="1"/>
            <a:r>
              <a:rPr lang="he-IL" sz="2100" dirty="0">
                <a:solidFill>
                  <a:schemeClr val="bg1"/>
                </a:solidFill>
                <a:latin typeface="Arial" panose="020B0604020202020204" pitchFamily="34" charset="0"/>
                <a:cs typeface="Arial" panose="020B0604020202020204" pitchFamily="34" charset="0"/>
              </a:rPr>
              <a:t>מוטקה המחנך שכולנו הערצנו. כמה פיללתי שילדי יזכו לפגוש במהלך שנות הלימוד שלהם מחנך </a:t>
            </a:r>
            <a:r>
              <a:rPr lang="he-IL" sz="2100" dirty="0" smtClean="0">
                <a:solidFill>
                  <a:schemeClr val="bg1"/>
                </a:solidFill>
                <a:latin typeface="Arial" panose="020B0604020202020204" pitchFamily="34" charset="0"/>
                <a:cs typeface="Arial" panose="020B0604020202020204" pitchFamily="34" charset="0"/>
              </a:rPr>
              <a:t>כזה (אפשר </a:t>
            </a:r>
            <a:r>
              <a:rPr lang="he-IL" sz="2100" dirty="0">
                <a:solidFill>
                  <a:schemeClr val="bg1"/>
                </a:solidFill>
                <a:latin typeface="Arial" panose="020B0604020202020204" pitchFamily="34" charset="0"/>
                <a:cs typeface="Arial" panose="020B0604020202020204" pitchFamily="34" charset="0"/>
              </a:rPr>
              <a:t>להתפלל אבל זו לא המציאות).</a:t>
            </a:r>
          </a:p>
          <a:p>
            <a:pPr algn="just" rtl="1"/>
            <a:r>
              <a:rPr lang="he-IL" sz="2100" dirty="0">
                <a:solidFill>
                  <a:schemeClr val="bg1"/>
                </a:solidFill>
                <a:latin typeface="Arial" panose="020B0604020202020204" pitchFamily="34" charset="0"/>
                <a:cs typeface="Arial" panose="020B0604020202020204" pitchFamily="34" charset="0"/>
              </a:rPr>
              <a:t>בזכותו סיימתי את בית הספר ועברתי ישר לבית ספר לאחיות ומשם הדרך הייתה סלולה ורק השמיים היו הגבול. </a:t>
            </a:r>
          </a:p>
          <a:p>
            <a:pPr algn="just" rtl="1"/>
            <a:r>
              <a:rPr lang="he-IL" sz="2100" dirty="0">
                <a:solidFill>
                  <a:schemeClr val="bg1"/>
                </a:solidFill>
                <a:latin typeface="Arial" panose="020B0604020202020204" pitchFamily="34" charset="0"/>
                <a:cs typeface="Arial" panose="020B0604020202020204" pitchFamily="34" charset="0"/>
              </a:rPr>
              <a:t>למדתי ממנו שאדם מעצב וקובע את גורלו ואין מחסומים בדרך אלא אלו שהוא שם לעצמך.</a:t>
            </a:r>
          </a:p>
          <a:p>
            <a:pPr algn="just" rtl="1"/>
            <a:r>
              <a:rPr lang="he-IL" sz="2100" dirty="0">
                <a:solidFill>
                  <a:schemeClr val="bg1"/>
                </a:solidFill>
                <a:latin typeface="Arial" panose="020B0604020202020204" pitchFamily="34" charset="0"/>
                <a:cs typeface="Arial" panose="020B0604020202020204" pitchFamily="34" charset="0"/>
              </a:rPr>
              <a:t>היו אחרים כמו דוד קורן וג'ו שהיו מורים למתמטיקה שלמדו אותנו דברים הרבה יותר חשובים ממספרים ומשוואות.</a:t>
            </a:r>
          </a:p>
          <a:p>
            <a:pPr algn="just" rtl="1"/>
            <a:r>
              <a:rPr lang="he-IL" sz="2100" dirty="0">
                <a:solidFill>
                  <a:schemeClr val="bg1"/>
                </a:solidFill>
                <a:latin typeface="Arial" panose="020B0604020202020204" pitchFamily="34" charset="0"/>
                <a:cs typeface="Arial" panose="020B0604020202020204" pitchFamily="34" charset="0"/>
              </a:rPr>
              <a:t>אפילו שמחה המורה לתנך, לא הבנתי רוב הזמן על מה הוא מדבר ובכל זאת הייתי מרותקת.</a:t>
            </a:r>
          </a:p>
          <a:p>
            <a:pPr algn="just" rtl="1"/>
            <a:r>
              <a:rPr lang="he-IL" sz="2100" dirty="0">
                <a:solidFill>
                  <a:schemeClr val="bg1"/>
                </a:solidFill>
                <a:latin typeface="Arial" panose="020B0604020202020204" pitchFamily="34" charset="0"/>
                <a:cs typeface="Arial" panose="020B0604020202020204" pitchFamily="34" charset="0"/>
              </a:rPr>
              <a:t>היו אחרים כמו שרה כוכבי, או המורה לכלכלת בית שאני ממש לא זוכרת את שמה. </a:t>
            </a:r>
          </a:p>
          <a:p>
            <a:pPr algn="just" rtl="1"/>
            <a:r>
              <a:rPr lang="he-IL" sz="2100" dirty="0">
                <a:solidFill>
                  <a:schemeClr val="bg1"/>
                </a:solidFill>
                <a:latin typeface="Arial" panose="020B0604020202020204" pitchFamily="34" charset="0"/>
                <a:cs typeface="Arial" panose="020B0604020202020204" pitchFamily="34" charset="0"/>
              </a:rPr>
              <a:t>אין לי ספק שקיבלתי מכל אחד משהו שכנראה ממשיך ללוות אותי עד היום.</a:t>
            </a:r>
          </a:p>
          <a:p>
            <a:pPr algn="just" rtl="1"/>
            <a:r>
              <a:rPr lang="he-IL" sz="2100" dirty="0">
                <a:solidFill>
                  <a:schemeClr val="bg1"/>
                </a:solidFill>
                <a:latin typeface="Arial" panose="020B0604020202020204" pitchFamily="34" charset="0"/>
                <a:cs typeface="Arial" panose="020B0604020202020204" pitchFamily="34" charset="0"/>
              </a:rPr>
              <a:t>אם אני מנסה לסכם תקופה זו של חיי, גם אם לא למדתי כלום (שזה בסבירות גבוהה</a:t>
            </a:r>
            <a:r>
              <a:rPr lang="he-IL" sz="2100" dirty="0" smtClean="0">
                <a:solidFill>
                  <a:schemeClr val="bg1"/>
                </a:solidFill>
                <a:latin typeface="Arial" panose="020B0604020202020204" pitchFamily="34" charset="0"/>
                <a:cs typeface="Arial" panose="020B0604020202020204" pitchFamily="34" charset="0"/>
              </a:rPr>
              <a:t>), פרק </a:t>
            </a:r>
            <a:r>
              <a:rPr lang="he-IL" sz="2100" dirty="0">
                <a:solidFill>
                  <a:schemeClr val="bg1"/>
                </a:solidFill>
                <a:latin typeface="Arial" panose="020B0604020202020204" pitchFamily="34" charset="0"/>
                <a:cs typeface="Arial" panose="020B0604020202020204" pitchFamily="34" charset="0"/>
              </a:rPr>
              <a:t>זה הכין אותי לחיים ולימד אותי דברים הרבה יותר חשובים ממספרים ואותיות.</a:t>
            </a:r>
          </a:p>
          <a:p>
            <a:pPr algn="just" rtl="1"/>
            <a:r>
              <a:rPr lang="he-IL" sz="2100" dirty="0">
                <a:solidFill>
                  <a:schemeClr val="bg1"/>
                </a:solidFill>
                <a:latin typeface="Arial" panose="020B0604020202020204" pitchFamily="34" charset="0"/>
                <a:cs typeface="Arial" panose="020B0604020202020204" pitchFamily="34" charset="0"/>
              </a:rPr>
              <a:t>היום אני פנסיונרית שחוגגת את החירות אחרי 44 שנה כאחות במגוון תפקידים ובתחומים שונים בסיעוד.</a:t>
            </a:r>
          </a:p>
          <a:p>
            <a:pPr algn="just" rtl="1"/>
            <a:r>
              <a:rPr lang="he-IL" sz="2100" dirty="0">
                <a:solidFill>
                  <a:schemeClr val="bg1"/>
                </a:solidFill>
                <a:latin typeface="Arial" panose="020B0604020202020204" pitchFamily="34" charset="0"/>
                <a:cs typeface="Arial" panose="020B0604020202020204" pitchFamily="34" charset="0"/>
              </a:rPr>
              <a:t>גידלתי שלשה בנים מדהימים (כאמא מותר לי להתגאות</a:t>
            </a:r>
            <a:r>
              <a:rPr lang="he-IL" sz="2100" dirty="0" smtClean="0">
                <a:solidFill>
                  <a:schemeClr val="bg1"/>
                </a:solidFill>
                <a:latin typeface="Arial" panose="020B0604020202020204" pitchFamily="34" charset="0"/>
                <a:cs typeface="Arial" panose="020B0604020202020204" pitchFamily="34" charset="0"/>
              </a:rPr>
              <a:t>), ובזכותם </a:t>
            </a:r>
            <a:r>
              <a:rPr lang="he-IL" sz="2100" dirty="0">
                <a:solidFill>
                  <a:schemeClr val="bg1"/>
                </a:solidFill>
                <a:latin typeface="Arial" panose="020B0604020202020204" pitchFamily="34" charset="0"/>
                <a:cs typeface="Arial" panose="020B0604020202020204" pitchFamily="34" charset="0"/>
              </a:rPr>
              <a:t>אני סבתא גאה לחמישה מקסימים "שמוציאים לי את המיץ".</a:t>
            </a:r>
          </a:p>
        </p:txBody>
      </p:sp>
    </p:spTree>
    <p:extLst>
      <p:ext uri="{BB962C8B-B14F-4D97-AF65-F5344CB8AC3E}">
        <p14:creationId xmlns:p14="http://schemas.microsoft.com/office/powerpoint/2010/main" xmlns="" val="16431173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3276355" y="-9442"/>
            <a:ext cx="5639289" cy="6876884"/>
          </a:xfrm>
          <a:prstGeom prst="rect">
            <a:avLst/>
          </a:prstGeom>
        </p:spPr>
      </p:pic>
    </p:spTree>
    <p:extLst>
      <p:ext uri="{BB962C8B-B14F-4D97-AF65-F5344CB8AC3E}">
        <p14:creationId xmlns:p14="http://schemas.microsoft.com/office/powerpoint/2010/main" xmlns="" val="41514931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2402516" y="1069769"/>
            <a:ext cx="7478084" cy="5788231"/>
          </a:xfrm>
          <a:prstGeom prst="rect">
            <a:avLst/>
          </a:prstGeom>
        </p:spPr>
      </p:pic>
      <p:sp>
        <p:nvSpPr>
          <p:cNvPr id="3" name="TextBox 2"/>
          <p:cNvSpPr txBox="1"/>
          <p:nvPr/>
        </p:nvSpPr>
        <p:spPr>
          <a:xfrm>
            <a:off x="4140200" y="218819"/>
            <a:ext cx="4368800" cy="646331"/>
          </a:xfrm>
          <a:prstGeom prst="rect">
            <a:avLst/>
          </a:prstGeom>
          <a:noFill/>
        </p:spPr>
        <p:txBody>
          <a:bodyPr wrap="square" rtlCol="0">
            <a:spAutoFit/>
          </a:bodyPr>
          <a:lstStyle/>
          <a:p>
            <a:r>
              <a:rPr lang="he-IL" sz="3600" b="1" dirty="0" smtClean="0">
                <a:solidFill>
                  <a:schemeClr val="bg1"/>
                </a:solidFill>
                <a:latin typeface="Arial" panose="020B0604020202020204" pitchFamily="34" charset="0"/>
                <a:cs typeface="Arial" panose="020B0604020202020204" pitchFamily="34" charset="0"/>
              </a:rPr>
              <a:t>יעל גרשוני אוקסנברג</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2669244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4140200" y="218819"/>
            <a:ext cx="4368800" cy="646331"/>
          </a:xfrm>
          <a:prstGeom prst="rect">
            <a:avLst/>
          </a:prstGeom>
          <a:noFill/>
        </p:spPr>
        <p:txBody>
          <a:bodyPr wrap="square" rtlCol="0">
            <a:spAutoFit/>
          </a:bodyPr>
          <a:lstStyle/>
          <a:p>
            <a:r>
              <a:rPr lang="he-IL" sz="3600" b="1" dirty="0" smtClean="0">
                <a:solidFill>
                  <a:schemeClr val="bg1"/>
                </a:solidFill>
                <a:latin typeface="Arial" panose="020B0604020202020204" pitchFamily="34" charset="0"/>
                <a:cs typeface="Arial" panose="020B0604020202020204" pitchFamily="34" charset="0"/>
              </a:rPr>
              <a:t>יעל גרשוני אוקסנברג</a:t>
            </a:r>
            <a:endParaRPr lang="en-US" sz="3600" b="1"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417094" y="865150"/>
            <a:ext cx="11213431" cy="6740307"/>
          </a:xfrm>
          <a:prstGeom prst="rect">
            <a:avLst/>
          </a:prstGeom>
        </p:spPr>
        <p:txBody>
          <a:bodyPr wrap="square">
            <a:spAutoFit/>
          </a:bodyPr>
          <a:lstStyle/>
          <a:p>
            <a:pPr algn="just" rtl="1"/>
            <a:r>
              <a:rPr lang="he-IL" sz="2400" dirty="0">
                <a:solidFill>
                  <a:schemeClr val="bg1"/>
                </a:solidFill>
                <a:latin typeface="Arial" panose="020B0604020202020204" pitchFamily="34" charset="0"/>
                <a:cs typeface="Arial" panose="020B0604020202020204" pitchFamily="34" charset="0"/>
              </a:rPr>
              <a:t>מבית הספר התיכון זכורה לי הדרך אליו בה השתרכנו לאיטנו מחדר האוכל ופעמים רבות היינו מאחרים לשיעור הראשון מה שהותיר אותנו לא פעם על הדשא. זכורות לי במיוחד כיתות ח' ו ט' כשהמחנך שלנו היה מוטקה יחזקאלי ז"ל. הוא נתן לנו הרגשה של "גדולים" והעלה את רמת העניין וההקשבה שלנו (או לפחות שלי) בשיעורים.</a:t>
            </a:r>
          </a:p>
          <a:p>
            <a:pPr algn="just" rtl="1"/>
            <a:r>
              <a:rPr lang="he-IL" sz="2400" dirty="0">
                <a:solidFill>
                  <a:schemeClr val="bg1"/>
                </a:solidFill>
                <a:latin typeface="Arial" panose="020B0604020202020204" pitchFamily="34" charset="0"/>
                <a:cs typeface="Arial" panose="020B0604020202020204" pitchFamily="34" charset="0"/>
              </a:rPr>
              <a:t>לאחר סיום הלימודים התגיסתי לצבא ושרתתי בחיל האויר ביחידת הבקרה בהר מירון. </a:t>
            </a:r>
          </a:p>
          <a:p>
            <a:pPr algn="just" rtl="1"/>
            <a:r>
              <a:rPr lang="he-IL" sz="2400" dirty="0">
                <a:solidFill>
                  <a:schemeClr val="bg1"/>
                </a:solidFill>
                <a:latin typeface="Arial" panose="020B0604020202020204" pitchFamily="34" charset="0"/>
                <a:cs typeface="Arial" panose="020B0604020202020204" pitchFamily="34" charset="0"/>
              </a:rPr>
              <a:t>כשהשתחררתי מהצבא חייתי תקופה בגשר הזיו. יצאתי לשנת שירות בירושלים ואחר כך לשנת חופש ממנה בעצם לא חזרתי יותר </a:t>
            </a:r>
            <a:r>
              <a:rPr lang="he-IL" sz="2400" dirty="0" smtClean="0">
                <a:solidFill>
                  <a:schemeClr val="bg1"/>
                </a:solidFill>
                <a:latin typeface="Arial" panose="020B0604020202020204" pitchFamily="34" charset="0"/>
                <a:cs typeface="Arial" panose="020B0604020202020204" pitchFamily="34" charset="0"/>
              </a:rPr>
              <a:t>לקיבוץ. </a:t>
            </a:r>
            <a:r>
              <a:rPr lang="he-IL" sz="2400" dirty="0">
                <a:solidFill>
                  <a:schemeClr val="bg1"/>
                </a:solidFill>
                <a:latin typeface="Arial" panose="020B0604020202020204" pitchFamily="34" charset="0"/>
                <a:cs typeface="Arial" panose="020B0604020202020204" pitchFamily="34" charset="0"/>
              </a:rPr>
              <a:t>עבדתי בטכניון וחסכתי כסף לטוס למקסיקו. במקסיקו חיינו שלוש וחצי שנים מעניינות צבעוניות ומאתגרות גם בגלל השפה וגם כי שם נולדו שניים מהילדים.</a:t>
            </a:r>
          </a:p>
          <a:p>
            <a:pPr algn="just" rtl="1"/>
            <a:r>
              <a:rPr lang="he-IL" sz="2400" dirty="0">
                <a:solidFill>
                  <a:schemeClr val="bg1"/>
                </a:solidFill>
                <a:latin typeface="Arial" panose="020B0604020202020204" pitchFamily="34" charset="0"/>
                <a:cs typeface="Arial" panose="020B0604020202020204" pitchFamily="34" charset="0"/>
              </a:rPr>
              <a:t>ממקסיקו עברנו לארה"ב לכמה שנים (פחות ססגוניות) שם למדתי קלינאות תקשורת באוניברסיטת דאלאס בטקסס. </a:t>
            </a:r>
          </a:p>
          <a:p>
            <a:pPr algn="just" rtl="1"/>
            <a:r>
              <a:rPr lang="he-IL" sz="2400" dirty="0">
                <a:solidFill>
                  <a:schemeClr val="bg1"/>
                </a:solidFill>
                <a:latin typeface="Arial" panose="020B0604020202020204" pitchFamily="34" charset="0"/>
                <a:cs typeface="Arial" panose="020B0604020202020204" pitchFamily="34" charset="0"/>
              </a:rPr>
              <a:t>בארץ עבדתי כקלינאית תקשורת בבית חולים בית רבקה בפתח תקוה עם חולים לאחר אירועים מוחיים, עד הפרישה לגימלאות.</a:t>
            </a:r>
          </a:p>
          <a:p>
            <a:pPr algn="just" rtl="1"/>
            <a:r>
              <a:rPr lang="he-IL" sz="2400" dirty="0">
                <a:solidFill>
                  <a:schemeClr val="bg1"/>
                </a:solidFill>
                <a:latin typeface="Arial" panose="020B0604020202020204" pitchFamily="34" charset="0"/>
                <a:cs typeface="Arial" panose="020B0604020202020204" pitchFamily="34" charset="0"/>
              </a:rPr>
              <a:t>אני גרה בכפר סבא, יש לי בת, שני בנים וחמישה נכדים אהובים. בתקופה זו אני עסוקה הרבה סביב נכדי והורי בני ה92. בכל זאת מוצאת גם זמן לחברות, להליכות ברגל, לקריאה ויצירה כשנחה עלי הרוח.</a:t>
            </a:r>
          </a:p>
          <a:p>
            <a:pPr algn="just" rtl="1"/>
            <a:endParaRPr lang="he-IL" sz="2400" dirty="0">
              <a:solidFill>
                <a:schemeClr val="bg1"/>
              </a:solidFill>
            </a:endParaRPr>
          </a:p>
          <a:p>
            <a:pPr algn="just" rtl="1"/>
            <a:endParaRPr lang="he-IL" sz="2400" dirty="0">
              <a:solidFill>
                <a:schemeClr val="bg1"/>
              </a:solidFill>
            </a:endParaRPr>
          </a:p>
        </p:txBody>
      </p:sp>
    </p:spTree>
    <p:extLst>
      <p:ext uri="{BB962C8B-B14F-4D97-AF65-F5344CB8AC3E}">
        <p14:creationId xmlns:p14="http://schemas.microsoft.com/office/powerpoint/2010/main" xmlns="" val="18629181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838200" y="1860436"/>
            <a:ext cx="10432037" cy="4794364"/>
          </a:xfrm>
          <a:prstGeom prst="rect">
            <a:avLst/>
          </a:prstGeom>
        </p:spPr>
      </p:pic>
      <p:sp>
        <p:nvSpPr>
          <p:cNvPr id="4" name="TextBox 3"/>
          <p:cNvSpPr txBox="1"/>
          <p:nvPr/>
        </p:nvSpPr>
        <p:spPr>
          <a:xfrm>
            <a:off x="4648200" y="574419"/>
            <a:ext cx="4368800" cy="646331"/>
          </a:xfrm>
          <a:prstGeom prst="rect">
            <a:avLst/>
          </a:prstGeom>
          <a:noFill/>
        </p:spPr>
        <p:txBody>
          <a:bodyPr wrap="square" rtlCol="0">
            <a:spAutoFit/>
          </a:bodyPr>
          <a:lstStyle/>
          <a:p>
            <a:r>
              <a:rPr lang="he-IL" sz="3600" b="1" dirty="0" smtClean="0">
                <a:solidFill>
                  <a:schemeClr val="bg1"/>
                </a:solidFill>
                <a:latin typeface="Arial" panose="020B0604020202020204" pitchFamily="34" charset="0"/>
                <a:cs typeface="Arial" panose="020B0604020202020204" pitchFamily="34" charset="0"/>
              </a:rPr>
              <a:t>טלי קופסקי דותן</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0458085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4372489" y="760765"/>
            <a:ext cx="4560203" cy="963251"/>
          </a:xfrm>
          <a:prstGeom prst="rect">
            <a:avLst/>
          </a:prstGeom>
        </p:spPr>
      </p:pic>
      <p:sp>
        <p:nvSpPr>
          <p:cNvPr id="3" name="Rectangle 2"/>
          <p:cNvSpPr/>
          <p:nvPr/>
        </p:nvSpPr>
        <p:spPr>
          <a:xfrm>
            <a:off x="993915" y="1995894"/>
            <a:ext cx="10177668" cy="3539430"/>
          </a:xfrm>
          <a:prstGeom prst="rect">
            <a:avLst/>
          </a:prstGeom>
        </p:spPr>
        <p:txBody>
          <a:bodyPr wrap="square">
            <a:spAutoFit/>
          </a:bodyPr>
          <a:lstStyle/>
          <a:p>
            <a:pPr algn="just" rtl="1"/>
            <a:r>
              <a:rPr lang="he-IL" sz="3200" dirty="0">
                <a:solidFill>
                  <a:schemeClr val="bg1"/>
                </a:solidFill>
                <a:latin typeface="Arial" panose="020B0604020202020204" pitchFamily="34" charset="0"/>
                <a:cs typeface="Arial" panose="020B0604020202020204" pitchFamily="34" charset="0"/>
              </a:rPr>
              <a:t>מבית הספר סולם צור זכורה לי ההפסקה הטיפוסית שבה היינו יושבים על הדשא וסורגים כמו בתמונה. לאחר סיום הלימודים התגיסתי לצבא ושרתתי כצפנית בחיל אוויר ברמת דוד. עסקתי בהוראה במהלך השנים. כיום אני חיה בכפר סבא ליד ילדיי. יש לי שלושה ילדים ושישה נכדים מתוקים. בתקופה זו אני עסוקה סביב האומנות שלי ועובדת עם ילד עם צרכים מיוחדים. וכמובן בקשר עם חברות הילדות שלשמחתי מתגוררות ליד.</a:t>
            </a:r>
            <a:endParaRPr lang="en-US"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1842821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4572000" y="218819"/>
            <a:ext cx="4368800" cy="646331"/>
          </a:xfrm>
          <a:prstGeom prst="rect">
            <a:avLst/>
          </a:prstGeom>
          <a:noFill/>
        </p:spPr>
        <p:txBody>
          <a:bodyPr wrap="square" rtlCol="0">
            <a:spAutoFit/>
          </a:bodyPr>
          <a:lstStyle/>
          <a:p>
            <a:r>
              <a:rPr lang="he-IL" sz="3600" b="1" dirty="0" smtClean="0">
                <a:solidFill>
                  <a:schemeClr val="bg1"/>
                </a:solidFill>
                <a:latin typeface="Arial" panose="020B0604020202020204" pitchFamily="34" charset="0"/>
                <a:cs typeface="Arial" panose="020B0604020202020204" pitchFamily="34" charset="0"/>
              </a:rPr>
              <a:t>הלה להר שובל</a:t>
            </a:r>
            <a:endParaRPr lang="en-US" sz="3600" b="1"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stretch>
            <a:fillRect/>
          </a:stretch>
        </p:blipFill>
        <p:spPr>
          <a:xfrm>
            <a:off x="1653241" y="1290918"/>
            <a:ext cx="3724479" cy="5335900"/>
          </a:xfrm>
          <a:prstGeom prst="rect">
            <a:avLst/>
          </a:prstGeom>
        </p:spPr>
      </p:pic>
      <p:pic>
        <p:nvPicPr>
          <p:cNvPr id="6" name="Picture 5"/>
          <p:cNvPicPr>
            <a:picLocks noChangeAspect="1"/>
          </p:cNvPicPr>
          <p:nvPr/>
        </p:nvPicPr>
        <p:blipFill>
          <a:blip r:embed="rId4" cstate="print"/>
          <a:stretch>
            <a:fillRect/>
          </a:stretch>
        </p:blipFill>
        <p:spPr>
          <a:xfrm>
            <a:off x="5377720" y="1290918"/>
            <a:ext cx="5335900" cy="5335900"/>
          </a:xfrm>
          <a:prstGeom prst="rect">
            <a:avLst/>
          </a:prstGeom>
        </p:spPr>
      </p:pic>
    </p:spTree>
    <p:extLst>
      <p:ext uri="{BB962C8B-B14F-4D97-AF65-F5344CB8AC3E}">
        <p14:creationId xmlns:p14="http://schemas.microsoft.com/office/powerpoint/2010/main" xmlns="" val="24223632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278295" y="500060"/>
            <a:ext cx="11350488" cy="6186309"/>
          </a:xfrm>
          <a:prstGeom prst="rect">
            <a:avLst/>
          </a:prstGeom>
        </p:spPr>
        <p:txBody>
          <a:bodyPr wrap="square">
            <a:spAutoFit/>
          </a:bodyPr>
          <a:lstStyle/>
          <a:p>
            <a:pPr algn="just" rtl="1"/>
            <a:endParaRPr lang="he-IL" sz="2200" dirty="0">
              <a:solidFill>
                <a:schemeClr val="bg1"/>
              </a:solidFill>
            </a:endParaRPr>
          </a:p>
          <a:p>
            <a:pPr algn="just" rtl="1"/>
            <a:r>
              <a:rPr lang="he-IL" sz="2200" dirty="0">
                <a:solidFill>
                  <a:schemeClr val="bg1"/>
                </a:solidFill>
              </a:rPr>
              <a:t> </a:t>
            </a:r>
            <a:r>
              <a:rPr lang="he-IL" sz="2200" dirty="0">
                <a:solidFill>
                  <a:schemeClr val="bg1"/>
                </a:solidFill>
                <a:latin typeface="Arial" panose="020B0604020202020204" pitchFamily="34" charset="0"/>
                <a:cs typeface="Arial" panose="020B0604020202020204" pitchFamily="34" charset="0"/>
              </a:rPr>
              <a:t>מביה"ס סולם צור זוכרת ההתרגשות מהאיחוד עם ילדי ראש-הניקרה ובית העמק , ההכרות עם הילדים </a:t>
            </a:r>
            <a:r>
              <a:rPr lang="he-IL" sz="2200" dirty="0" smtClean="0">
                <a:solidFill>
                  <a:schemeClr val="bg1"/>
                </a:solidFill>
                <a:latin typeface="Arial" panose="020B0604020202020204" pitchFamily="34" charset="0"/>
                <a:cs typeface="Arial" panose="020B0604020202020204" pitchFamily="34" charset="0"/>
              </a:rPr>
              <a:t>והחידוש  </a:t>
            </a:r>
            <a:r>
              <a:rPr lang="he-IL" sz="2200" dirty="0">
                <a:solidFill>
                  <a:schemeClr val="bg1"/>
                </a:solidFill>
                <a:latin typeface="Arial" panose="020B0604020202020204" pitchFamily="34" charset="0"/>
                <a:cs typeface="Arial" panose="020B0604020202020204" pitchFamily="34" charset="0"/>
              </a:rPr>
              <a:t>שבהיותנו כיתה מרובת תלמידים.</a:t>
            </a:r>
          </a:p>
          <a:p>
            <a:pPr algn="just" rtl="1"/>
            <a:r>
              <a:rPr lang="he-IL" sz="2200" dirty="0">
                <a:solidFill>
                  <a:schemeClr val="bg1"/>
                </a:solidFill>
                <a:latin typeface="Arial" panose="020B0604020202020204" pitchFamily="34" charset="0"/>
                <a:cs typeface="Arial" panose="020B0604020202020204" pitchFamily="34" charset="0"/>
              </a:rPr>
              <a:t> שיעור אחד מרגש ומעניין במיוחד עם אמנון הדרי בו לימד ופרש את השיר אלנור ריגבי של החיפושיות.</a:t>
            </a:r>
          </a:p>
          <a:p>
            <a:pPr algn="just" rtl="1"/>
            <a:r>
              <a:rPr lang="he-IL" sz="2200" dirty="0">
                <a:solidFill>
                  <a:schemeClr val="bg1"/>
                </a:solidFill>
                <a:latin typeface="Arial" panose="020B0604020202020204" pitchFamily="34" charset="0"/>
                <a:cs typeface="Arial" panose="020B0604020202020204" pitchFamily="34" charset="0"/>
              </a:rPr>
              <a:t> "התחרדנות" על הדשא (הדרה הסורגת) והסרוב להכנס לכיתה בסיום ההפסקה</a:t>
            </a:r>
            <a:r>
              <a:rPr lang="he-IL" sz="2200" dirty="0" smtClean="0">
                <a:solidFill>
                  <a:schemeClr val="bg1"/>
                </a:solidFill>
                <a:latin typeface="Arial" panose="020B0604020202020204" pitchFamily="34" charset="0"/>
                <a:cs typeface="Arial" panose="020B0604020202020204" pitchFamily="34" charset="0"/>
              </a:rPr>
              <a:t>. </a:t>
            </a:r>
            <a:r>
              <a:rPr lang="he-IL" sz="2200" dirty="0">
                <a:solidFill>
                  <a:schemeClr val="bg1"/>
                </a:solidFill>
                <a:latin typeface="Arial" panose="020B0604020202020204" pitchFamily="34" charset="0"/>
                <a:cs typeface="Arial" panose="020B0604020202020204" pitchFamily="34" charset="0"/>
              </a:rPr>
              <a:t>גיחות בהפסקות לפרדס סמוך ואכילת תפוזים טריים</a:t>
            </a:r>
            <a:r>
              <a:rPr lang="he-IL" sz="2200" dirty="0" smtClean="0">
                <a:solidFill>
                  <a:schemeClr val="bg1"/>
                </a:solidFill>
                <a:latin typeface="Arial" panose="020B0604020202020204" pitchFamily="34" charset="0"/>
                <a:cs typeface="Arial" panose="020B0604020202020204" pitchFamily="34" charset="0"/>
              </a:rPr>
              <a:t>... </a:t>
            </a:r>
            <a:r>
              <a:rPr lang="he-IL" sz="2200" dirty="0">
                <a:solidFill>
                  <a:schemeClr val="bg1"/>
                </a:solidFill>
                <a:latin typeface="Arial" panose="020B0604020202020204" pitchFamily="34" charset="0"/>
                <a:cs typeface="Arial" panose="020B0604020202020204" pitchFamily="34" charset="0"/>
              </a:rPr>
              <a:t>ובחורף - הטוסטים נוטפי הגבינה שחוממו על התנור מגובבים זה על גבי זה.</a:t>
            </a:r>
          </a:p>
          <a:p>
            <a:pPr algn="just" rtl="1"/>
            <a:r>
              <a:rPr lang="he-IL" sz="2200" dirty="0">
                <a:solidFill>
                  <a:schemeClr val="bg1"/>
                </a:solidFill>
                <a:latin typeface="Arial" panose="020B0604020202020204" pitchFamily="34" charset="0"/>
                <a:cs typeface="Arial" panose="020B0604020202020204" pitchFamily="34" charset="0"/>
              </a:rPr>
              <a:t> וכמובן זכור לי העונש שהטיל עלינו דוד קורן בסוף יום לימודים מפרך, שכלל בעיות משמעת - זחילה לאורך</a:t>
            </a:r>
          </a:p>
          <a:p>
            <a:pPr algn="just" rtl="1"/>
            <a:r>
              <a:rPr lang="he-IL" sz="2200" dirty="0">
                <a:solidFill>
                  <a:schemeClr val="bg1"/>
                </a:solidFill>
                <a:latin typeface="Arial" panose="020B0604020202020204" pitchFamily="34" charset="0"/>
                <a:cs typeface="Arial" panose="020B0604020202020204" pitchFamily="34" charset="0"/>
              </a:rPr>
              <a:t> הדשא ואיסוף פסולת.</a:t>
            </a:r>
          </a:p>
          <a:p>
            <a:pPr algn="just" rtl="1"/>
            <a:r>
              <a:rPr lang="he-IL" sz="2200" dirty="0">
                <a:solidFill>
                  <a:schemeClr val="bg1"/>
                </a:solidFill>
                <a:latin typeface="Arial" panose="020B0604020202020204" pitchFamily="34" charset="0"/>
                <a:cs typeface="Arial" panose="020B0604020202020204" pitchFamily="34" charset="0"/>
              </a:rPr>
              <a:t> ומה עם לימודים? לא ממש...</a:t>
            </a:r>
          </a:p>
          <a:p>
            <a:pPr algn="just" rtl="1"/>
            <a:r>
              <a:rPr lang="he-IL" sz="2200" dirty="0">
                <a:solidFill>
                  <a:schemeClr val="bg1"/>
                </a:solidFill>
                <a:latin typeface="Arial" panose="020B0604020202020204" pitchFamily="34" charset="0"/>
                <a:cs typeface="Arial" panose="020B0604020202020204" pitchFamily="34" charset="0"/>
              </a:rPr>
              <a:t> רציתי להיות בטבע ובחברת חברי ובני/ות כיתתי ואהבתי להכין קולאז'ים מקירעי נייר צבעוני בעזרת דבק מקמח ומים.</a:t>
            </a:r>
          </a:p>
          <a:p>
            <a:pPr algn="just" rtl="1"/>
            <a:r>
              <a:rPr lang="he-IL" sz="2200" dirty="0">
                <a:solidFill>
                  <a:schemeClr val="bg1"/>
                </a:solidFill>
                <a:latin typeface="Arial" panose="020B0604020202020204" pitchFamily="34" charset="0"/>
                <a:cs typeface="Arial" panose="020B0604020202020204" pitchFamily="34" charset="0"/>
              </a:rPr>
              <a:t> </a:t>
            </a:r>
            <a:r>
              <a:rPr lang="he-IL" sz="2200" dirty="0" smtClean="0">
                <a:solidFill>
                  <a:schemeClr val="bg1"/>
                </a:solidFill>
                <a:latin typeface="Arial" panose="020B0604020202020204" pitchFamily="34" charset="0"/>
                <a:cs typeface="Arial" panose="020B0604020202020204" pitchFamily="34" charset="0"/>
              </a:rPr>
              <a:t>ביולי </a:t>
            </a:r>
            <a:r>
              <a:rPr lang="he-IL" sz="2200" dirty="0">
                <a:solidFill>
                  <a:schemeClr val="bg1"/>
                </a:solidFill>
                <a:latin typeface="Arial" panose="020B0604020202020204" pitchFamily="34" charset="0"/>
                <a:cs typeface="Arial" panose="020B0604020202020204" pitchFamily="34" charset="0"/>
              </a:rPr>
              <a:t>70 התגייסתי ושרתתי במודיעין בסיני ובמלחמת יום כיפור הייתי במילואים ברמת הגולן.</a:t>
            </a:r>
          </a:p>
          <a:p>
            <a:pPr algn="just" rtl="1"/>
            <a:r>
              <a:rPr lang="he-IL" sz="2200" dirty="0">
                <a:solidFill>
                  <a:schemeClr val="bg1"/>
                </a:solidFill>
                <a:latin typeface="Arial" panose="020B0604020202020204" pitchFamily="34" charset="0"/>
                <a:cs typeface="Arial" panose="020B0604020202020204" pitchFamily="34" charset="0"/>
              </a:rPr>
              <a:t> עם שיחרורי "התנדבתי" לעבודה בבית ההארחה של גשר הזיו כמלצרית וגיבשתי מחשבות על עזיבה</a:t>
            </a:r>
          </a:p>
          <a:p>
            <a:pPr algn="just" rtl="1"/>
            <a:r>
              <a:rPr lang="he-IL" sz="2200" dirty="0">
                <a:solidFill>
                  <a:schemeClr val="bg1"/>
                </a:solidFill>
                <a:latin typeface="Arial" panose="020B0604020202020204" pitchFamily="34" charset="0"/>
                <a:cs typeface="Arial" panose="020B0604020202020204" pitchFamily="34" charset="0"/>
              </a:rPr>
              <a:t> ולימודי עיצוב - וכך עשיתי</a:t>
            </a:r>
            <a:r>
              <a:rPr lang="he-IL" sz="2200" dirty="0" smtClean="0">
                <a:solidFill>
                  <a:schemeClr val="bg1"/>
                </a:solidFill>
                <a:latin typeface="Arial" panose="020B0604020202020204" pitchFamily="34" charset="0"/>
                <a:cs typeface="Arial" panose="020B0604020202020204" pitchFamily="34" charset="0"/>
              </a:rPr>
              <a:t>. </a:t>
            </a:r>
            <a:r>
              <a:rPr lang="he-IL" sz="2200" dirty="0">
                <a:solidFill>
                  <a:schemeClr val="bg1"/>
                </a:solidFill>
                <a:latin typeface="Arial" panose="020B0604020202020204" pitchFamily="34" charset="0"/>
                <a:cs typeface="Arial" panose="020B0604020202020204" pitchFamily="34" charset="0"/>
              </a:rPr>
              <a:t>ומאז אני בחיפה</a:t>
            </a:r>
            <a:r>
              <a:rPr lang="he-IL" sz="2200" dirty="0" smtClean="0">
                <a:solidFill>
                  <a:schemeClr val="bg1"/>
                </a:solidFill>
                <a:latin typeface="Arial" panose="020B0604020202020204" pitchFamily="34" charset="0"/>
                <a:cs typeface="Arial" panose="020B0604020202020204" pitchFamily="34" charset="0"/>
              </a:rPr>
              <a:t>.  </a:t>
            </a:r>
            <a:r>
              <a:rPr lang="he-IL" sz="2200" dirty="0">
                <a:solidFill>
                  <a:schemeClr val="bg1"/>
                </a:solidFill>
                <a:latin typeface="Arial" panose="020B0604020202020204" pitchFamily="34" charset="0"/>
                <a:cs typeface="Arial" panose="020B0604020202020204" pitchFamily="34" charset="0"/>
              </a:rPr>
              <a:t>למדתי עיצוב והפכתי תחביב למקצוע, עסקתי בייצור, יבוא ושיווק חומרי גלם לאומנות ויצירה ופתחתי חנות</a:t>
            </a:r>
            <a:r>
              <a:rPr lang="he-IL" sz="2200" dirty="0" smtClean="0">
                <a:solidFill>
                  <a:schemeClr val="bg1"/>
                </a:solidFill>
                <a:latin typeface="Arial" panose="020B0604020202020204" pitchFamily="34" charset="0"/>
                <a:cs typeface="Arial" panose="020B0604020202020204" pitchFamily="34" charset="0"/>
              </a:rPr>
              <a:t>. במקביל </a:t>
            </a:r>
            <a:r>
              <a:rPr lang="he-IL" sz="2200" dirty="0">
                <a:solidFill>
                  <a:schemeClr val="bg1"/>
                </a:solidFill>
                <a:latin typeface="Arial" panose="020B0604020202020204" pitchFamily="34" charset="0"/>
                <a:cs typeface="Arial" panose="020B0604020202020204" pitchFamily="34" charset="0"/>
              </a:rPr>
              <a:t>תמיד עוזרת ומצילה בע"ח נטושים ופצועים יחד עם חברים/ות טובים/ות.</a:t>
            </a:r>
          </a:p>
          <a:p>
            <a:pPr algn="just" rtl="1"/>
            <a:r>
              <a:rPr lang="he-IL" sz="2200" dirty="0">
                <a:solidFill>
                  <a:schemeClr val="bg1"/>
                </a:solidFill>
                <a:latin typeface="Arial" panose="020B0604020202020204" pitchFamily="34" charset="0"/>
                <a:cs typeface="Arial" panose="020B0604020202020204" pitchFamily="34" charset="0"/>
              </a:rPr>
              <a:t> אני שומרת על אורח חיים מינימליסטי, כולל טבעונות, התומך בבריאות ושלמות כדור הארץ.</a:t>
            </a:r>
          </a:p>
          <a:p>
            <a:pPr algn="just" rtl="1"/>
            <a:r>
              <a:rPr lang="he-IL" sz="2200" dirty="0">
                <a:solidFill>
                  <a:schemeClr val="bg1"/>
                </a:solidFill>
                <a:latin typeface="Arial" panose="020B0604020202020204" pitchFamily="34" charset="0"/>
                <a:cs typeface="Arial" panose="020B0604020202020204" pitchFamily="34" charset="0"/>
              </a:rPr>
              <a:t> יש לי שלוש בנות ניפלאות וארבעה נכדים מתוקים.</a:t>
            </a:r>
          </a:p>
        </p:txBody>
      </p:sp>
      <p:sp>
        <p:nvSpPr>
          <p:cNvPr id="3" name="TextBox 2"/>
          <p:cNvSpPr txBox="1"/>
          <p:nvPr/>
        </p:nvSpPr>
        <p:spPr>
          <a:xfrm>
            <a:off x="5088835" y="269227"/>
            <a:ext cx="2862470" cy="461665"/>
          </a:xfrm>
          <a:prstGeom prst="rect">
            <a:avLst/>
          </a:prstGeom>
          <a:noFill/>
        </p:spPr>
        <p:txBody>
          <a:bodyPr wrap="square" rtlCol="0">
            <a:spAutoFit/>
          </a:bodyPr>
          <a:lstStyle/>
          <a:p>
            <a:r>
              <a:rPr lang="he-IL" sz="2400" b="1" dirty="0" smtClean="0">
                <a:solidFill>
                  <a:schemeClr val="bg1"/>
                </a:solidFill>
                <a:latin typeface="Arial" panose="020B0604020202020204" pitchFamily="34" charset="0"/>
                <a:cs typeface="Arial" panose="020B0604020202020204" pitchFamily="34" charset="0"/>
              </a:rPr>
              <a:t>הלה להר שובל </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5800729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3949700" y="339856"/>
            <a:ext cx="4851400" cy="646331"/>
          </a:xfrm>
          <a:prstGeom prst="rect">
            <a:avLst/>
          </a:prstGeom>
          <a:noFill/>
        </p:spPr>
        <p:txBody>
          <a:bodyPr wrap="square" rtlCol="0">
            <a:spAutoFit/>
          </a:bodyPr>
          <a:lstStyle/>
          <a:p>
            <a:r>
              <a:rPr lang="he-IL" sz="3600" b="1" dirty="0" smtClean="0">
                <a:solidFill>
                  <a:schemeClr val="bg1"/>
                </a:solidFill>
                <a:latin typeface="Arial" panose="020B0604020202020204" pitchFamily="34" charset="0"/>
                <a:cs typeface="Arial" panose="020B0604020202020204" pitchFamily="34" charset="0"/>
              </a:rPr>
              <a:t>מאירה אופנהיים אסאו</a:t>
            </a:r>
            <a:endParaRPr lang="en-US" sz="3600"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stretch>
            <a:fillRect/>
          </a:stretch>
        </p:blipFill>
        <p:spPr>
          <a:xfrm>
            <a:off x="6375400" y="1195350"/>
            <a:ext cx="3058160" cy="5435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326368" y="1195350"/>
            <a:ext cx="3049032" cy="5435600"/>
          </a:xfrm>
          <a:prstGeom prst="rect">
            <a:avLst/>
          </a:prstGeom>
        </p:spPr>
      </p:pic>
    </p:spTree>
    <p:extLst>
      <p:ext uri="{BB962C8B-B14F-4D97-AF65-F5344CB8AC3E}">
        <p14:creationId xmlns:p14="http://schemas.microsoft.com/office/powerpoint/2010/main" xmlns="" val="3855852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701040" y="1508760"/>
            <a:ext cx="10820400" cy="4893647"/>
          </a:xfrm>
          <a:prstGeom prst="rect">
            <a:avLst/>
          </a:prstGeom>
        </p:spPr>
        <p:txBody>
          <a:bodyPr wrap="square">
            <a:spAutoFit/>
          </a:bodyPr>
          <a:lstStyle/>
          <a:p>
            <a:pPr algn="just" rtl="1"/>
            <a:r>
              <a:rPr lang="he-IL" sz="2400" dirty="0">
                <a:solidFill>
                  <a:schemeClr val="bg1"/>
                </a:solidFill>
                <a:latin typeface="Times New Roman" panose="02020603050405020304" pitchFamily="18" charset="0"/>
                <a:ea typeface="Times New Roman" panose="02020603050405020304" pitchFamily="18" charset="0"/>
                <a:cs typeface="Arial" panose="020B0604020202020204" pitchFamily="34" charset="0"/>
              </a:rPr>
              <a:t>מתקופת הלימודים בסולם צור זכורה לי תחושת החופש היחסי לגבי נוכחות ועשיה לימודית.</a:t>
            </a:r>
            <a:endParaRPr lang="en-US" sz="2400" dirty="0">
              <a:solidFill>
                <a:schemeClr val="bg1"/>
              </a:solidFill>
              <a:latin typeface="Times New Roman" panose="02020603050405020304" pitchFamily="18" charset="0"/>
              <a:ea typeface="Calibri" panose="020F0502020204030204" pitchFamily="34" charset="0"/>
            </a:endParaRPr>
          </a:p>
          <a:p>
            <a:pPr algn="just" rtl="1"/>
            <a:r>
              <a:rPr lang="he-IL" sz="2400" dirty="0">
                <a:solidFill>
                  <a:schemeClr val="bg1"/>
                </a:solidFill>
                <a:latin typeface="Times New Roman" panose="02020603050405020304" pitchFamily="18" charset="0"/>
                <a:ea typeface="Times New Roman" panose="02020603050405020304" pitchFamily="18" charset="0"/>
                <a:cs typeface="Arial" panose="020B0604020202020204" pitchFamily="34" charset="0"/>
              </a:rPr>
              <a:t>משמעותי לי במיוחד היה המפגש עם מוטקה יחזקאלי ז”ל. דרכו נפתחה עבורי התבוננות עמוקה יותר על המציאות וטבע האדם. זכורים לי במיוחד השיחה על מה שהיה בדיר יאסין. כמו כןהשיעור/ים על מאמרו מעורר ההשראה של ברטרנד ראסל שציין את התכונות שראוי לאדם לטפח על מנת שהחברה האנושית תהיה חברה ערכית והומנית.</a:t>
            </a:r>
            <a:endParaRPr lang="en-US" sz="2400" dirty="0">
              <a:solidFill>
                <a:schemeClr val="bg1"/>
              </a:solidFill>
              <a:latin typeface="Times New Roman" panose="02020603050405020304" pitchFamily="18" charset="0"/>
              <a:ea typeface="Calibri" panose="020F0502020204030204" pitchFamily="34" charset="0"/>
            </a:endParaRPr>
          </a:p>
          <a:p>
            <a:pPr algn="just" rtl="1"/>
            <a:r>
              <a:rPr lang="he-IL" sz="2400" dirty="0">
                <a:solidFill>
                  <a:schemeClr val="bg1"/>
                </a:solidFill>
                <a:latin typeface="Times New Roman" panose="02020603050405020304" pitchFamily="18" charset="0"/>
                <a:ea typeface="Times New Roman" panose="02020603050405020304" pitchFamily="18" charset="0"/>
                <a:cs typeface="Arial" panose="020B0604020202020204" pitchFamily="34" charset="0"/>
              </a:rPr>
              <a:t>גם זכורים לי הבחנותיו מקוריות והמסקרנות של אמנון הדרי ז״ל בשירה עכשיות וספרות.</a:t>
            </a:r>
            <a:endParaRPr lang="en-US" sz="2400" dirty="0">
              <a:solidFill>
                <a:schemeClr val="bg1"/>
              </a:solidFill>
              <a:latin typeface="Times New Roman" panose="02020603050405020304" pitchFamily="18" charset="0"/>
              <a:ea typeface="Calibri" panose="020F0502020204030204" pitchFamily="34" charset="0"/>
            </a:endParaRPr>
          </a:p>
          <a:p>
            <a:pPr algn="just" rtl="1"/>
            <a:r>
              <a:rPr lang="he-IL" sz="2400" dirty="0">
                <a:solidFill>
                  <a:schemeClr val="bg1"/>
                </a:solidFill>
                <a:latin typeface="Times New Roman" panose="02020603050405020304" pitchFamily="18" charset="0"/>
                <a:ea typeface="Times New Roman" panose="02020603050405020304" pitchFamily="18" charset="0"/>
                <a:cs typeface="Arial" panose="020B0604020202020204" pitchFamily="34" charset="0"/>
              </a:rPr>
              <a:t>בפן החברתי, תמיד הרגשתי שיש לכולנו שותפות-אחריות-חברות של גורל, גם כשהקשרים התרופפו עם חלוף השנים.</a:t>
            </a:r>
            <a:endParaRPr lang="en-US" sz="2400" dirty="0">
              <a:solidFill>
                <a:schemeClr val="bg1"/>
              </a:solidFill>
              <a:latin typeface="Times New Roman" panose="02020603050405020304" pitchFamily="18" charset="0"/>
              <a:ea typeface="Calibri" panose="020F0502020204030204" pitchFamily="34" charset="0"/>
            </a:endParaRPr>
          </a:p>
          <a:p>
            <a:pPr algn="just" rtl="1"/>
            <a:r>
              <a:rPr lang="he-IL" sz="2400" dirty="0">
                <a:solidFill>
                  <a:schemeClr val="bg1"/>
                </a:solidFill>
                <a:latin typeface="Times New Roman" panose="02020603050405020304" pitchFamily="18" charset="0"/>
                <a:ea typeface="Times New Roman" panose="02020603050405020304" pitchFamily="18" charset="0"/>
                <a:cs typeface="Arial" panose="020B0604020202020204" pitchFamily="34" charset="0"/>
              </a:rPr>
              <a:t>אחרי הלימודים עשיתי שנת שרות חברתי </a:t>
            </a:r>
            <a:r>
              <a:rPr lang="he-IL" sz="2400" dirty="0" smtClean="0">
                <a:solidFill>
                  <a:schemeClr val="bg1"/>
                </a:solidFill>
                <a:latin typeface="Times New Roman" panose="02020603050405020304" pitchFamily="18" charset="0"/>
                <a:ea typeface="Times New Roman" panose="02020603050405020304" pitchFamily="18" charset="0"/>
                <a:cs typeface="Arial" panose="020B0604020202020204" pitchFamily="34" charset="0"/>
              </a:rPr>
              <a:t>בבית-שאן בגרעין </a:t>
            </a:r>
            <a:r>
              <a:rPr lang="he-IL" sz="2400" dirty="0">
                <a:solidFill>
                  <a:schemeClr val="bg1"/>
                </a:solidFill>
                <a:latin typeface="Times New Roman" panose="02020603050405020304" pitchFamily="18" charset="0"/>
                <a:ea typeface="Times New Roman" panose="02020603050405020304" pitchFamily="18" charset="0"/>
                <a:cs typeface="Arial" panose="020B0604020202020204" pitchFamily="34" charset="0"/>
              </a:rPr>
              <a:t>עודד. משם עברתי לת״א ללימודי ציור שנפסקו כשחזרתי לקיבוץ במלחמת 73. לאחר שנה עברתי לירושלים.</a:t>
            </a:r>
            <a:endParaRPr lang="en-US" sz="2400" dirty="0">
              <a:solidFill>
                <a:schemeClr val="bg1"/>
              </a:solidFill>
              <a:latin typeface="Times New Roman" panose="02020603050405020304" pitchFamily="18" charset="0"/>
              <a:ea typeface="Calibri" panose="020F0502020204030204" pitchFamily="34" charset="0"/>
            </a:endParaRPr>
          </a:p>
          <a:p>
            <a:pPr algn="just" rtl="1"/>
            <a:r>
              <a:rPr lang="he-IL" sz="2400" dirty="0">
                <a:solidFill>
                  <a:schemeClr val="bg1"/>
                </a:solidFill>
                <a:latin typeface="Times New Roman" panose="02020603050405020304" pitchFamily="18" charset="0"/>
                <a:ea typeface="Times New Roman" panose="02020603050405020304" pitchFamily="18" charset="0"/>
                <a:cs typeface="Arial" panose="020B0604020202020204" pitchFamily="34" charset="0"/>
              </a:rPr>
              <a:t>בירושלים התחתנתי והקמנו משפחה.</a:t>
            </a:r>
            <a:endParaRPr lang="en-US" sz="2400" dirty="0">
              <a:solidFill>
                <a:schemeClr val="bg1"/>
              </a:solidFill>
              <a:latin typeface="Times New Roman" panose="02020603050405020304" pitchFamily="18" charset="0"/>
              <a:ea typeface="Calibri" panose="020F0502020204030204" pitchFamily="34" charset="0"/>
            </a:endParaRPr>
          </a:p>
          <a:p>
            <a:pPr algn="just" rtl="1"/>
            <a:r>
              <a:rPr lang="he-IL" sz="2400" dirty="0">
                <a:solidFill>
                  <a:schemeClr val="bg1"/>
                </a:solidFill>
                <a:latin typeface="Times New Roman" panose="02020603050405020304" pitchFamily="18" charset="0"/>
                <a:ea typeface="Times New Roman" panose="02020603050405020304" pitchFamily="18" charset="0"/>
                <a:cs typeface="Arial" panose="020B0604020202020204" pitchFamily="34" charset="0"/>
              </a:rPr>
              <a:t>יש לי בן ושלושה נכדים בת״א, בן ושני נכדים במדינת ניו יורק ובת בפריז. כיום אני גרה בגשר הזיו, מטפלת בהורי, מלמדת יוגה לנשים ומטפלת באנשים בשיטות ריפוי אלטרנטיביות.</a:t>
            </a:r>
            <a:endParaRPr lang="en-US" sz="2400" dirty="0">
              <a:solidFill>
                <a:schemeClr val="bg1"/>
              </a:solidFill>
              <a:latin typeface="Times New Roman" panose="02020603050405020304" pitchFamily="18" charset="0"/>
              <a:ea typeface="Calibri" panose="020F0502020204030204" pitchFamily="34" charset="0"/>
            </a:endParaRPr>
          </a:p>
        </p:txBody>
      </p:sp>
      <p:sp>
        <p:nvSpPr>
          <p:cNvPr id="3" name="TextBox 2"/>
          <p:cNvSpPr txBox="1"/>
          <p:nvPr/>
        </p:nvSpPr>
        <p:spPr>
          <a:xfrm>
            <a:off x="4419600" y="579120"/>
            <a:ext cx="4099560" cy="461665"/>
          </a:xfrm>
          <a:prstGeom prst="rect">
            <a:avLst/>
          </a:prstGeom>
          <a:noFill/>
        </p:spPr>
        <p:txBody>
          <a:bodyPr wrap="square" rtlCol="0">
            <a:spAutoFit/>
          </a:bodyPr>
          <a:lstStyle/>
          <a:p>
            <a:r>
              <a:rPr lang="he-IL" sz="2400" b="1" dirty="0" smtClean="0">
                <a:solidFill>
                  <a:schemeClr val="bg1"/>
                </a:solidFill>
              </a:rPr>
              <a:t>מאירה אופנהיים אסאו</a:t>
            </a:r>
            <a:endParaRPr lang="en-US" sz="2400" b="1" dirty="0">
              <a:solidFill>
                <a:schemeClr val="bg1"/>
              </a:solidFill>
            </a:endParaRPr>
          </a:p>
        </p:txBody>
      </p:sp>
    </p:spTree>
    <p:extLst>
      <p:ext uri="{BB962C8B-B14F-4D97-AF65-F5344CB8AC3E}">
        <p14:creationId xmlns:p14="http://schemas.microsoft.com/office/powerpoint/2010/main" xmlns="" val="193492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139858" y="1159240"/>
            <a:ext cx="3796161" cy="5416550"/>
          </a:xfrm>
          <a:prstGeom prst="rect">
            <a:avLst/>
          </a:prstGeom>
        </p:spPr>
      </p:pic>
      <p:sp>
        <p:nvSpPr>
          <p:cNvPr id="3" name="TextBox 2"/>
          <p:cNvSpPr txBox="1"/>
          <p:nvPr/>
        </p:nvSpPr>
        <p:spPr>
          <a:xfrm>
            <a:off x="4482080" y="397956"/>
            <a:ext cx="5664200" cy="461665"/>
          </a:xfrm>
          <a:prstGeom prst="rect">
            <a:avLst/>
          </a:prstGeom>
          <a:noFill/>
        </p:spPr>
        <p:txBody>
          <a:bodyPr wrap="square" rtlCol="0">
            <a:spAutoFit/>
          </a:bodyPr>
          <a:lstStyle/>
          <a:p>
            <a:r>
              <a:rPr lang="he-IL" sz="2400" b="1" dirty="0" smtClean="0">
                <a:solidFill>
                  <a:schemeClr val="bg1"/>
                </a:solidFill>
                <a:latin typeface="Arial" panose="020B0604020202020204" pitchFamily="34" charset="0"/>
                <a:cs typeface="Arial" panose="020B0604020202020204" pitchFamily="34" charset="0"/>
              </a:rPr>
              <a:t>נורית דובדבני- אמרלד מוז</a:t>
            </a:r>
            <a:endParaRPr lang="en-US" sz="2400"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srcRect l="-1252" t="29126" r="1252" b="8916"/>
          <a:stretch/>
        </p:blipFill>
        <p:spPr>
          <a:xfrm>
            <a:off x="4805391" y="1159240"/>
            <a:ext cx="6385442" cy="5416550"/>
          </a:xfrm>
          <a:prstGeom prst="rect">
            <a:avLst/>
          </a:prstGeom>
        </p:spPr>
      </p:pic>
    </p:spTree>
    <p:extLst>
      <p:ext uri="{BB962C8B-B14F-4D97-AF65-F5344CB8AC3E}">
        <p14:creationId xmlns:p14="http://schemas.microsoft.com/office/powerpoint/2010/main" xmlns="" val="3792337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Rectangle 2"/>
          <p:cNvSpPr/>
          <p:nvPr/>
        </p:nvSpPr>
        <p:spPr>
          <a:xfrm>
            <a:off x="1411357" y="941049"/>
            <a:ext cx="8905460" cy="2616101"/>
          </a:xfrm>
          <a:prstGeom prst="rect">
            <a:avLst/>
          </a:prstGeom>
        </p:spPr>
        <p:txBody>
          <a:bodyPr wrap="square">
            <a:spAutoFit/>
          </a:bodyPr>
          <a:lstStyle/>
          <a:p>
            <a:pPr algn="ctr"/>
            <a:r>
              <a:rPr lang="he-IL" sz="3600" b="1" dirty="0">
                <a:solidFill>
                  <a:schemeClr val="bg1"/>
                </a:solidFill>
                <a:latin typeface="Arial" panose="020B0604020202020204" pitchFamily="34" charset="0"/>
                <a:cs typeface="Arial" panose="020B0604020202020204" pitchFamily="34" charset="0"/>
              </a:rPr>
              <a:t>נורית דובדבני- כיום אמרלד מיוז</a:t>
            </a:r>
          </a:p>
          <a:p>
            <a:pPr algn="ctr"/>
            <a:endParaRPr lang="he-IL" sz="3200" dirty="0">
              <a:solidFill>
                <a:schemeClr val="bg1"/>
              </a:solidFill>
            </a:endParaRPr>
          </a:p>
          <a:p>
            <a:pPr algn="just" rtl="1"/>
            <a:r>
              <a:rPr lang="he-IL" sz="3200" dirty="0">
                <a:solidFill>
                  <a:schemeClr val="bg1"/>
                </a:solidFill>
                <a:latin typeface="Arial" panose="020B0604020202020204" pitchFamily="34" charset="0"/>
                <a:cs typeface="Arial" panose="020B0604020202020204" pitchFamily="34" charset="0"/>
              </a:rPr>
              <a:t>גרה בסאן דיאגו קליפרניה ועובדת בעירייה. אם לבת ובן: בת אורלי החיה בפורטלנד אורגון, נשואה ולה 2 </a:t>
            </a:r>
            <a:r>
              <a:rPr lang="he-IL" sz="3200" dirty="0" smtClean="0">
                <a:solidFill>
                  <a:schemeClr val="bg1"/>
                </a:solidFill>
                <a:latin typeface="Arial" panose="020B0604020202020204" pitchFamily="34" charset="0"/>
                <a:cs typeface="Arial" panose="020B0604020202020204" pitchFamily="34" charset="0"/>
              </a:rPr>
              <a:t>בנות; </a:t>
            </a:r>
            <a:r>
              <a:rPr lang="he-IL" sz="3200" dirty="0">
                <a:solidFill>
                  <a:schemeClr val="bg1"/>
                </a:solidFill>
                <a:latin typeface="Arial" panose="020B0604020202020204" pitchFamily="34" charset="0"/>
                <a:cs typeface="Arial" panose="020B0604020202020204" pitchFamily="34" charset="0"/>
              </a:rPr>
              <a:t>בן שנהב נשוי וחי בסקרמנטו קליפורניה. </a:t>
            </a:r>
          </a:p>
        </p:txBody>
      </p:sp>
    </p:spTree>
    <p:extLst>
      <p:ext uri="{BB962C8B-B14F-4D97-AF65-F5344CB8AC3E}">
        <p14:creationId xmlns:p14="http://schemas.microsoft.com/office/powerpoint/2010/main" xmlns="" val="14632048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391478" y="170221"/>
            <a:ext cx="9721205" cy="6482791"/>
          </a:xfrm>
          <a:prstGeom prst="rect">
            <a:avLst/>
          </a:prstGeom>
        </p:spPr>
      </p:pic>
    </p:spTree>
    <p:extLst>
      <p:ext uri="{BB962C8B-B14F-4D97-AF65-F5344CB8AC3E}">
        <p14:creationId xmlns:p14="http://schemas.microsoft.com/office/powerpoint/2010/main" xmlns="" val="2963805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51000" y="1143000"/>
            <a:ext cx="3815006" cy="5440915"/>
          </a:xfrm>
          <a:prstGeom prst="rect">
            <a:avLst/>
          </a:prstGeom>
        </p:spPr>
      </p:pic>
      <p:sp>
        <p:nvSpPr>
          <p:cNvPr id="5" name="TextBox 4"/>
          <p:cNvSpPr txBox="1"/>
          <p:nvPr/>
        </p:nvSpPr>
        <p:spPr>
          <a:xfrm>
            <a:off x="4064000" y="269619"/>
            <a:ext cx="4851400" cy="646331"/>
          </a:xfrm>
          <a:prstGeom prst="rect">
            <a:avLst/>
          </a:prstGeom>
          <a:noFill/>
        </p:spPr>
        <p:txBody>
          <a:bodyPr wrap="square" rtlCol="0">
            <a:spAutoFit/>
          </a:bodyPr>
          <a:lstStyle/>
          <a:p>
            <a:r>
              <a:rPr lang="he-IL" sz="3600" b="1" dirty="0" smtClean="0">
                <a:solidFill>
                  <a:schemeClr val="bg1"/>
                </a:solidFill>
                <a:latin typeface="Arial" panose="020B0604020202020204" pitchFamily="34" charset="0"/>
                <a:cs typeface="Arial" panose="020B0604020202020204" pitchFamily="34" charset="0"/>
              </a:rPr>
              <a:t>עדה סנדרס בן-צבי ז"ל</a:t>
            </a:r>
            <a:endParaRPr lang="en-US" sz="3600"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cstate="print"/>
          <a:stretch>
            <a:fillRect/>
          </a:stretch>
        </p:blipFill>
        <p:spPr>
          <a:xfrm>
            <a:off x="5466006" y="1143000"/>
            <a:ext cx="3955580" cy="5418773"/>
          </a:xfrm>
          <a:prstGeom prst="rect">
            <a:avLst/>
          </a:prstGeom>
        </p:spPr>
      </p:pic>
    </p:spTree>
    <p:extLst>
      <p:ext uri="{BB962C8B-B14F-4D97-AF65-F5344CB8AC3E}">
        <p14:creationId xmlns:p14="http://schemas.microsoft.com/office/powerpoint/2010/main" xmlns="" val="9993900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502920" y="568345"/>
            <a:ext cx="11003280" cy="6232475"/>
          </a:xfrm>
          <a:prstGeom prst="rect">
            <a:avLst/>
          </a:prstGeom>
        </p:spPr>
        <p:txBody>
          <a:bodyPr wrap="square">
            <a:spAutoFit/>
          </a:bodyPr>
          <a:lstStyle/>
          <a:p>
            <a:pPr algn="just" rtl="1"/>
            <a:r>
              <a:rPr lang="he-IL" sz="2100" dirty="0">
                <a:solidFill>
                  <a:schemeClr val="bg1"/>
                </a:solidFill>
                <a:latin typeface="Arial" panose="020B0604020202020204" pitchFamily="34" charset="0"/>
                <a:cs typeface="Arial" panose="020B0604020202020204" pitchFamily="34" charset="0"/>
              </a:rPr>
              <a:t>עדה</a:t>
            </a:r>
            <a:r>
              <a:rPr lang="he-IL" sz="2100" dirty="0">
                <a:latin typeface="Arial" panose="020B0604020202020204" pitchFamily="34" charset="0"/>
                <a:cs typeface="Arial" panose="020B0604020202020204" pitchFamily="34" charset="0"/>
              </a:rPr>
              <a:t> </a:t>
            </a:r>
            <a:r>
              <a:rPr lang="he-IL" sz="2100" dirty="0">
                <a:solidFill>
                  <a:schemeClr val="bg1"/>
                </a:solidFill>
                <a:latin typeface="Arial" panose="020B0604020202020204" pitchFamily="34" charset="0"/>
                <a:cs typeface="Arial" panose="020B0604020202020204" pitchFamily="34" charset="0"/>
              </a:rPr>
              <a:t>הבלונדינית התמירה, שקטה, סמוקת פנים שתחום המילה והציניות השזורה בה היו החלק המאפיין אותה.</a:t>
            </a:r>
          </a:p>
          <a:p>
            <a:pPr algn="just" rtl="1"/>
            <a:r>
              <a:rPr lang="he-IL" sz="2100" dirty="0">
                <a:solidFill>
                  <a:schemeClr val="bg1"/>
                </a:solidFill>
                <a:latin typeface="Arial" panose="020B0604020202020204" pitchFamily="34" charset="0"/>
                <a:cs typeface="Arial" panose="020B0604020202020204" pitchFamily="34" charset="0"/>
              </a:rPr>
              <a:t>חובבת שירים – בעיקר עבריים ומילותיהם שגורות היו בפיה.</a:t>
            </a:r>
          </a:p>
          <a:p>
            <a:pPr algn="just" rtl="1"/>
            <a:r>
              <a:rPr lang="he-IL" sz="2100" dirty="0">
                <a:solidFill>
                  <a:schemeClr val="bg1"/>
                </a:solidFill>
                <a:latin typeface="Arial" panose="020B0604020202020204" pitchFamily="34" charset="0"/>
                <a:cs typeface="Arial" panose="020B0604020202020204" pitchFamily="34" charset="0"/>
              </a:rPr>
              <a:t>מבין ראשונות הבנות שהתגייסו לצה"ל לאחר הלימודים ושובצה להיות פקידה פלוגתית בגדוד צנחנים.</a:t>
            </a:r>
          </a:p>
          <a:p>
            <a:pPr algn="just" rtl="1"/>
            <a:r>
              <a:rPr lang="he-IL" sz="2100" dirty="0">
                <a:solidFill>
                  <a:schemeClr val="bg1"/>
                </a:solidFill>
                <a:latin typeface="Arial" panose="020B0604020202020204" pitchFamily="34" charset="0"/>
                <a:cs typeface="Arial" panose="020B0604020202020204" pitchFamily="34" charset="0"/>
              </a:rPr>
              <a:t>חיילים בפלוגתה הגדירוה כ"אימא של החיילים" הדואגת לכל מחסורם כולל עדכונם מה צפוי להם ביום המחרת.</a:t>
            </a:r>
          </a:p>
          <a:p>
            <a:pPr algn="just" rtl="1"/>
            <a:r>
              <a:rPr lang="he-IL" sz="2100" dirty="0">
                <a:solidFill>
                  <a:schemeClr val="bg1"/>
                </a:solidFill>
                <a:latin typeface="Arial" panose="020B0604020202020204" pitchFamily="34" charset="0"/>
                <a:cs typeface="Arial" panose="020B0604020202020204" pitchFamily="34" charset="0"/>
              </a:rPr>
              <a:t>עם שחרורה מהצבא ולאחר שהות קצרה בגשר הזיו עברה עדה לעיר הגדולה לשנת שירות בצופים. שם הכירה את שותפיה לדירה שהפכו גם לחברים טובים לכל אורך החיים בהמשך.</a:t>
            </a:r>
          </a:p>
          <a:p>
            <a:pPr algn="just" rtl="1"/>
            <a:r>
              <a:rPr lang="he-IL" sz="2100" dirty="0">
                <a:solidFill>
                  <a:schemeClr val="bg1"/>
                </a:solidFill>
                <a:latin typeface="Arial" panose="020B0604020202020204" pitchFamily="34" charset="0"/>
                <a:cs typeface="Arial" panose="020B0604020202020204" pitchFamily="34" charset="0"/>
              </a:rPr>
              <a:t>במהלך טיול פרידה מסיני לפני החזרתו למצרים נפגשה עם חייל מפלוגתה ולאחר 4 שנים אף הקימו משפחה ונולדו להן שתי בנות גל ורוני.</a:t>
            </a:r>
          </a:p>
          <a:p>
            <a:pPr algn="just" rtl="1"/>
            <a:r>
              <a:rPr lang="he-IL" sz="2100" dirty="0">
                <a:solidFill>
                  <a:schemeClr val="bg1"/>
                </a:solidFill>
                <a:latin typeface="Arial" panose="020B0604020202020204" pitchFamily="34" charset="0"/>
                <a:cs typeface="Arial" panose="020B0604020202020204" pitchFamily="34" charset="0"/>
              </a:rPr>
              <a:t>משפחת בן צבי – עדה, רמי והבנות התחילו את חיי המשפחה שלהם בהדר יוסף שבתל אביב ומשם עברו לביתם היפהפה במזכרת בתיה. היותה אשת איש ואימא הביאו אותה להיות ולתפקד כאדם מאוד אחראי, אכפתי, ערכי ומעניק.</a:t>
            </a:r>
          </a:p>
          <a:p>
            <a:pPr algn="just" rtl="1"/>
            <a:r>
              <a:rPr lang="he-IL" sz="2100" dirty="0">
                <a:solidFill>
                  <a:schemeClr val="bg1"/>
                </a:solidFill>
                <a:latin typeface="Arial" panose="020B0604020202020204" pitchFamily="34" charset="0"/>
                <a:cs typeface="Arial" panose="020B0604020202020204" pitchFamily="34" charset="0"/>
              </a:rPr>
              <a:t>במהלך השנים רכשה עדה את מקצוע הנהלת החשבונות ואף עבדה בו.</a:t>
            </a:r>
          </a:p>
          <a:p>
            <a:pPr algn="just" rtl="1"/>
            <a:r>
              <a:rPr lang="he-IL" sz="2100" dirty="0">
                <a:solidFill>
                  <a:schemeClr val="bg1"/>
                </a:solidFill>
                <a:latin typeface="Arial" panose="020B0604020202020204" pitchFamily="34" charset="0"/>
                <a:cs typeface="Arial" panose="020B0604020202020204" pitchFamily="34" charset="0"/>
              </a:rPr>
              <a:t>עם התגלות הסרטן אצל עדה היא הביטה בו נכוחה – התמודדה ככל שיכלה הן בהשגת מימון לתרופה שתסייע בהתמודדות. גייסה את כל חוש ההומור והציניות הקיימים בה, גילתה בעצמה כישורים אמנותיים חבויים, התנדבה בעמותות שונות ולכשהתברר שהמחלה גברה היתה מציאותית ובעיקר דאגה וביקשה שימשיכו לדאוג לבנותיה – גל ורוני – שתמשכנה לגדול כילדות וכבנות אדם בוגרות מוכשרות ומאושרות.</a:t>
            </a:r>
          </a:p>
          <a:p>
            <a:pPr algn="just" rtl="1"/>
            <a:r>
              <a:rPr lang="he-IL" sz="2100" dirty="0">
                <a:solidFill>
                  <a:schemeClr val="bg1"/>
                </a:solidFill>
                <a:latin typeface="Arial" panose="020B0604020202020204" pitchFamily="34" charset="0"/>
                <a:cs typeface="Arial" panose="020B0604020202020204" pitchFamily="34" charset="0"/>
              </a:rPr>
              <a:t>יהי זכרה ברוך</a:t>
            </a:r>
            <a:r>
              <a:rPr lang="he-IL" sz="2100" dirty="0" smtClean="0">
                <a:solidFill>
                  <a:schemeClr val="bg1"/>
                </a:solidFill>
                <a:latin typeface="Arial" panose="020B0604020202020204" pitchFamily="34" charset="0"/>
                <a:cs typeface="Arial" panose="020B0604020202020204" pitchFamily="34" charset="0"/>
              </a:rPr>
              <a:t>.															    </a:t>
            </a:r>
            <a:r>
              <a:rPr lang="he-IL" sz="2100" dirty="0" smtClean="0">
                <a:solidFill>
                  <a:srgbClr val="FF0000"/>
                </a:solidFill>
                <a:latin typeface="Arial" panose="020B0604020202020204" pitchFamily="34" charset="0"/>
                <a:cs typeface="Arial" panose="020B0604020202020204" pitchFamily="34" charset="0"/>
              </a:rPr>
              <a:t>(ערכה- ענת כהן מרר)</a:t>
            </a:r>
            <a:endParaRPr lang="he-IL" sz="2100" dirty="0">
              <a:solidFill>
                <a:srgbClr val="FF0000"/>
              </a:solidFill>
              <a:latin typeface="Arial" panose="020B0604020202020204" pitchFamily="34" charset="0"/>
              <a:cs typeface="Arial" panose="020B0604020202020204" pitchFamily="34" charset="0"/>
            </a:endParaRPr>
          </a:p>
        </p:txBody>
      </p:sp>
      <p:sp>
        <p:nvSpPr>
          <p:cNvPr id="3" name="TextBox 2"/>
          <p:cNvSpPr txBox="1"/>
          <p:nvPr/>
        </p:nvSpPr>
        <p:spPr>
          <a:xfrm>
            <a:off x="4617720" y="106680"/>
            <a:ext cx="3566160" cy="461665"/>
          </a:xfrm>
          <a:prstGeom prst="rect">
            <a:avLst/>
          </a:prstGeom>
          <a:noFill/>
        </p:spPr>
        <p:txBody>
          <a:bodyPr wrap="square" rtlCol="0">
            <a:spAutoFit/>
          </a:bodyPr>
          <a:lstStyle/>
          <a:p>
            <a:r>
              <a:rPr lang="he-IL" sz="2400" b="1" dirty="0" smtClean="0">
                <a:solidFill>
                  <a:schemeClr val="bg1"/>
                </a:solidFill>
                <a:latin typeface="Arial" panose="020B0604020202020204" pitchFamily="34" charset="0"/>
                <a:cs typeface="Arial" panose="020B0604020202020204" pitchFamily="34" charset="0"/>
              </a:rPr>
              <a:t>עדה סנדרס בן-צבי ז"ל </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2540265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1786050" y="872703"/>
            <a:ext cx="8448261" cy="1569660"/>
          </a:xfrm>
          <a:prstGeom prst="rect">
            <a:avLst/>
          </a:prstGeom>
          <a:noFill/>
        </p:spPr>
        <p:txBody>
          <a:bodyPr wrap="square" rtlCol="0">
            <a:spAutoFit/>
          </a:bodyPr>
          <a:lstStyle/>
          <a:p>
            <a:pPr algn="ctr"/>
            <a:r>
              <a:rPr lang="he-IL" sz="96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מצעד המורים</a:t>
            </a:r>
            <a:endParaRPr lang="en-US" sz="9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stretch>
            <a:fillRect/>
          </a:stretch>
        </p:blipFill>
        <p:spPr>
          <a:xfrm>
            <a:off x="1364238" y="3935185"/>
            <a:ext cx="9604859" cy="2654433"/>
          </a:xfrm>
          <a:prstGeom prst="rect">
            <a:avLst/>
          </a:prstGeom>
        </p:spPr>
      </p:pic>
    </p:spTree>
    <p:extLst>
      <p:ext uri="{BB962C8B-B14F-4D97-AF65-F5344CB8AC3E}">
        <p14:creationId xmlns:p14="http://schemas.microsoft.com/office/powerpoint/2010/main" xmlns="" val="28999441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1987826" y="715617"/>
            <a:ext cx="8952671" cy="5968448"/>
          </a:xfrm>
          <a:prstGeom prst="rect">
            <a:avLst/>
          </a:prstGeom>
        </p:spPr>
      </p:pic>
      <p:sp>
        <p:nvSpPr>
          <p:cNvPr id="3" name="TextBox 2"/>
          <p:cNvSpPr txBox="1"/>
          <p:nvPr/>
        </p:nvSpPr>
        <p:spPr>
          <a:xfrm>
            <a:off x="4409173" y="138764"/>
            <a:ext cx="3566160" cy="461665"/>
          </a:xfrm>
          <a:prstGeom prst="rect">
            <a:avLst/>
          </a:prstGeom>
          <a:noFill/>
        </p:spPr>
        <p:txBody>
          <a:bodyPr wrap="square" rtlCol="0">
            <a:spAutoFit/>
          </a:bodyPr>
          <a:lstStyle/>
          <a:p>
            <a:pPr algn="ctr"/>
            <a:r>
              <a:rPr lang="he-IL" sz="2400" b="1" dirty="0" smtClean="0">
                <a:solidFill>
                  <a:schemeClr val="bg1"/>
                </a:solidFill>
                <a:latin typeface="Arial" panose="020B0604020202020204" pitchFamily="34" charset="0"/>
                <a:cs typeface="Arial" panose="020B0604020202020204" pitchFamily="34" charset="0"/>
              </a:rPr>
              <a:t>זמירה</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4371725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957084" y="676690"/>
            <a:ext cx="9049383" cy="5982528"/>
          </a:xfrm>
          <a:prstGeom prst="rect">
            <a:avLst/>
          </a:prstGeom>
        </p:spPr>
      </p:pic>
      <p:sp>
        <p:nvSpPr>
          <p:cNvPr id="3" name="TextBox 2"/>
          <p:cNvSpPr txBox="1"/>
          <p:nvPr/>
        </p:nvSpPr>
        <p:spPr>
          <a:xfrm>
            <a:off x="4361047" y="0"/>
            <a:ext cx="3566160" cy="461665"/>
          </a:xfrm>
          <a:prstGeom prst="rect">
            <a:avLst/>
          </a:prstGeom>
          <a:noFill/>
        </p:spPr>
        <p:txBody>
          <a:bodyPr wrap="square" rtlCol="0">
            <a:spAutoFit/>
          </a:bodyPr>
          <a:lstStyle/>
          <a:p>
            <a:pPr algn="ctr"/>
            <a:r>
              <a:rPr lang="he-IL" sz="2400" b="1" dirty="0" smtClean="0">
                <a:solidFill>
                  <a:schemeClr val="bg1"/>
                </a:solidFill>
                <a:latin typeface="Arial" panose="020B0604020202020204" pitchFamily="34" charset="0"/>
                <a:cs typeface="Arial" panose="020B0604020202020204" pitchFamily="34" charset="0"/>
              </a:rPr>
              <a:t>אמנון</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1232602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2146851" y="921130"/>
            <a:ext cx="8473937" cy="5771218"/>
          </a:xfrm>
          <a:prstGeom prst="rect">
            <a:avLst/>
          </a:prstGeom>
        </p:spPr>
      </p:pic>
      <p:sp>
        <p:nvSpPr>
          <p:cNvPr id="6" name="TextBox 5"/>
          <p:cNvSpPr txBox="1"/>
          <p:nvPr/>
        </p:nvSpPr>
        <p:spPr>
          <a:xfrm>
            <a:off x="4345005" y="240632"/>
            <a:ext cx="3566160" cy="461665"/>
          </a:xfrm>
          <a:prstGeom prst="rect">
            <a:avLst/>
          </a:prstGeom>
          <a:noFill/>
        </p:spPr>
        <p:txBody>
          <a:bodyPr wrap="square" rtlCol="0">
            <a:spAutoFit/>
          </a:bodyPr>
          <a:lstStyle/>
          <a:p>
            <a:pPr algn="ctr"/>
            <a:r>
              <a:rPr lang="he-IL" sz="2400" b="1" dirty="0" smtClean="0">
                <a:solidFill>
                  <a:schemeClr val="bg1"/>
                </a:solidFill>
                <a:latin typeface="Arial" panose="020B0604020202020204" pitchFamily="34" charset="0"/>
                <a:cs typeface="Arial" panose="020B0604020202020204" pitchFamily="34" charset="0"/>
              </a:rPr>
              <a:t>ג'ו</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9690750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1967947" y="795130"/>
            <a:ext cx="8633043" cy="5837582"/>
          </a:xfrm>
          <a:prstGeom prst="rect">
            <a:avLst/>
          </a:prstGeom>
        </p:spPr>
      </p:pic>
      <p:sp>
        <p:nvSpPr>
          <p:cNvPr id="4" name="TextBox 3"/>
          <p:cNvSpPr txBox="1"/>
          <p:nvPr/>
        </p:nvSpPr>
        <p:spPr>
          <a:xfrm>
            <a:off x="4361047" y="160421"/>
            <a:ext cx="3566160" cy="461665"/>
          </a:xfrm>
          <a:prstGeom prst="rect">
            <a:avLst/>
          </a:prstGeom>
          <a:noFill/>
        </p:spPr>
        <p:txBody>
          <a:bodyPr wrap="square" rtlCol="0">
            <a:spAutoFit/>
          </a:bodyPr>
          <a:lstStyle/>
          <a:p>
            <a:pPr algn="ctr"/>
            <a:r>
              <a:rPr lang="he-IL" sz="2400" b="1" smtClean="0">
                <a:solidFill>
                  <a:schemeClr val="bg1"/>
                </a:solidFill>
                <a:latin typeface="Arial" panose="020B0604020202020204" pitchFamily="34" charset="0"/>
                <a:cs typeface="Arial" panose="020B0604020202020204" pitchFamily="34" charset="0"/>
              </a:rPr>
              <a:t>אווה</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2679119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997101" y="954155"/>
            <a:ext cx="8642737" cy="5686011"/>
          </a:xfrm>
          <a:prstGeom prst="rect">
            <a:avLst/>
          </a:prstGeom>
        </p:spPr>
      </p:pic>
      <p:sp>
        <p:nvSpPr>
          <p:cNvPr id="3" name="TextBox 2"/>
          <p:cNvSpPr txBox="1"/>
          <p:nvPr/>
        </p:nvSpPr>
        <p:spPr>
          <a:xfrm>
            <a:off x="4361047" y="160421"/>
            <a:ext cx="3566160" cy="461665"/>
          </a:xfrm>
          <a:prstGeom prst="rect">
            <a:avLst/>
          </a:prstGeom>
          <a:noFill/>
        </p:spPr>
        <p:txBody>
          <a:bodyPr wrap="square" rtlCol="0">
            <a:spAutoFit/>
          </a:bodyPr>
          <a:lstStyle/>
          <a:p>
            <a:pPr algn="ctr"/>
            <a:r>
              <a:rPr lang="he-IL" sz="2400" b="1" dirty="0" smtClean="0">
                <a:solidFill>
                  <a:schemeClr val="bg1"/>
                </a:solidFill>
                <a:latin typeface="Arial" panose="020B0604020202020204" pitchFamily="34" charset="0"/>
                <a:cs typeface="Arial" panose="020B0604020202020204" pitchFamily="34" charset="0"/>
              </a:rPr>
              <a:t>אוסרי</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5141950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967947" y="890802"/>
            <a:ext cx="8547653" cy="5821423"/>
          </a:xfrm>
          <a:prstGeom prst="rect">
            <a:avLst/>
          </a:prstGeom>
        </p:spPr>
      </p:pic>
      <p:sp>
        <p:nvSpPr>
          <p:cNvPr id="3" name="TextBox 2"/>
          <p:cNvSpPr txBox="1"/>
          <p:nvPr/>
        </p:nvSpPr>
        <p:spPr>
          <a:xfrm>
            <a:off x="4361047" y="160421"/>
            <a:ext cx="3566160" cy="461665"/>
          </a:xfrm>
          <a:prstGeom prst="rect">
            <a:avLst/>
          </a:prstGeom>
          <a:noFill/>
        </p:spPr>
        <p:txBody>
          <a:bodyPr wrap="square" rtlCol="0">
            <a:spAutoFit/>
          </a:bodyPr>
          <a:lstStyle/>
          <a:p>
            <a:pPr algn="ctr"/>
            <a:r>
              <a:rPr lang="he-IL" sz="2400" b="1" dirty="0" smtClean="0">
                <a:solidFill>
                  <a:schemeClr val="bg1"/>
                </a:solidFill>
                <a:latin typeface="Arial" panose="020B0604020202020204" pitchFamily="34" charset="0"/>
                <a:cs typeface="Arial" panose="020B0604020202020204" pitchFamily="34" charset="0"/>
              </a:rPr>
              <a:t>רות</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6150578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968776" y="894522"/>
            <a:ext cx="8542192" cy="5817704"/>
          </a:xfrm>
          <a:prstGeom prst="rect">
            <a:avLst/>
          </a:prstGeom>
        </p:spPr>
      </p:pic>
      <p:sp>
        <p:nvSpPr>
          <p:cNvPr id="4" name="TextBox 3"/>
          <p:cNvSpPr txBox="1"/>
          <p:nvPr/>
        </p:nvSpPr>
        <p:spPr>
          <a:xfrm>
            <a:off x="4312921" y="128337"/>
            <a:ext cx="3566160" cy="461665"/>
          </a:xfrm>
          <a:prstGeom prst="rect">
            <a:avLst/>
          </a:prstGeom>
          <a:noFill/>
        </p:spPr>
        <p:txBody>
          <a:bodyPr wrap="square" rtlCol="0">
            <a:spAutoFit/>
          </a:bodyPr>
          <a:lstStyle/>
          <a:p>
            <a:pPr algn="ctr"/>
            <a:r>
              <a:rPr lang="he-IL" sz="2400" b="1" dirty="0" smtClean="0">
                <a:solidFill>
                  <a:schemeClr val="bg1"/>
                </a:solidFill>
                <a:latin typeface="Arial" panose="020B0604020202020204" pitchFamily="34" charset="0"/>
                <a:cs typeface="Arial" panose="020B0604020202020204" pitchFamily="34" charset="0"/>
              </a:rPr>
              <a:t>שמחי</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5024897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424369" y="0"/>
            <a:ext cx="9682033" cy="6520921"/>
          </a:xfrm>
          <a:prstGeom prst="rect">
            <a:avLst/>
          </a:prstGeom>
        </p:spPr>
      </p:pic>
    </p:spTree>
    <p:extLst>
      <p:ext uri="{BB962C8B-B14F-4D97-AF65-F5344CB8AC3E}">
        <p14:creationId xmlns:p14="http://schemas.microsoft.com/office/powerpoint/2010/main" xmlns="" val="33642868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2186608" y="914400"/>
            <a:ext cx="8494596" cy="5778776"/>
          </a:xfrm>
          <a:prstGeom prst="rect">
            <a:avLst/>
          </a:prstGeom>
        </p:spPr>
      </p:pic>
    </p:spTree>
    <p:extLst>
      <p:ext uri="{BB962C8B-B14F-4D97-AF65-F5344CB8AC3E}">
        <p14:creationId xmlns:p14="http://schemas.microsoft.com/office/powerpoint/2010/main" xmlns="" val="36566321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1721389" y="740934"/>
            <a:ext cx="8749224" cy="5916742"/>
          </a:xfrm>
          <a:prstGeom prst="rect">
            <a:avLst/>
          </a:prstGeom>
        </p:spPr>
      </p:pic>
    </p:spTree>
    <p:extLst>
      <p:ext uri="{BB962C8B-B14F-4D97-AF65-F5344CB8AC3E}">
        <p14:creationId xmlns:p14="http://schemas.microsoft.com/office/powerpoint/2010/main" xmlns="" val="13626050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1307364" y="1152093"/>
            <a:ext cx="9402417" cy="1569660"/>
          </a:xfrm>
          <a:prstGeom prst="rect">
            <a:avLst/>
          </a:prstGeom>
          <a:noFill/>
        </p:spPr>
        <p:txBody>
          <a:bodyPr wrap="square" rtlCol="0">
            <a:spAutoFit/>
          </a:bodyPr>
          <a:lstStyle/>
          <a:p>
            <a:pPr algn="ctr"/>
            <a:r>
              <a:rPr lang="he-IL" sz="96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לומדים...??? </a:t>
            </a:r>
            <a:endParaRPr lang="en-US" sz="9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stretch>
            <a:fillRect/>
          </a:stretch>
        </p:blipFill>
        <p:spPr>
          <a:xfrm>
            <a:off x="1207556" y="3717797"/>
            <a:ext cx="9602032" cy="2651990"/>
          </a:xfrm>
          <a:prstGeom prst="rect">
            <a:avLst/>
          </a:prstGeom>
        </p:spPr>
      </p:pic>
    </p:spTree>
    <p:extLst>
      <p:ext uri="{BB962C8B-B14F-4D97-AF65-F5344CB8AC3E}">
        <p14:creationId xmlns:p14="http://schemas.microsoft.com/office/powerpoint/2010/main" xmlns="" val="30845274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1396717" y="258417"/>
            <a:ext cx="9404513" cy="6202017"/>
          </a:xfrm>
          <a:prstGeom prst="rect">
            <a:avLst/>
          </a:prstGeom>
        </p:spPr>
      </p:pic>
    </p:spTree>
    <p:extLst>
      <p:ext uri="{BB962C8B-B14F-4D97-AF65-F5344CB8AC3E}">
        <p14:creationId xmlns:p14="http://schemas.microsoft.com/office/powerpoint/2010/main" xmlns="" val="375752133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1592611" y="488765"/>
            <a:ext cx="9121771" cy="6088455"/>
          </a:xfrm>
          <a:prstGeom prst="rect">
            <a:avLst/>
          </a:prstGeom>
        </p:spPr>
      </p:pic>
    </p:spTree>
    <p:extLst>
      <p:ext uri="{BB962C8B-B14F-4D97-AF65-F5344CB8AC3E}">
        <p14:creationId xmlns:p14="http://schemas.microsoft.com/office/powerpoint/2010/main" xmlns="" val="35107158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730236" y="258417"/>
            <a:ext cx="9388629" cy="6394174"/>
          </a:xfrm>
          <a:prstGeom prst="rect">
            <a:avLst/>
          </a:prstGeom>
        </p:spPr>
      </p:pic>
    </p:spTree>
    <p:extLst>
      <p:ext uri="{BB962C8B-B14F-4D97-AF65-F5344CB8AC3E}">
        <p14:creationId xmlns:p14="http://schemas.microsoft.com/office/powerpoint/2010/main" xmlns="" val="23019845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1649894" y="318052"/>
            <a:ext cx="9247367" cy="6305023"/>
          </a:xfrm>
          <a:prstGeom prst="rect">
            <a:avLst/>
          </a:prstGeom>
        </p:spPr>
      </p:pic>
    </p:spTree>
    <p:extLst>
      <p:ext uri="{BB962C8B-B14F-4D97-AF65-F5344CB8AC3E}">
        <p14:creationId xmlns:p14="http://schemas.microsoft.com/office/powerpoint/2010/main" xmlns="" val="30119016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764406" y="234671"/>
            <a:ext cx="9163667" cy="6364912"/>
          </a:xfrm>
          <a:prstGeom prst="rect">
            <a:avLst/>
          </a:prstGeom>
        </p:spPr>
      </p:pic>
    </p:spTree>
    <p:extLst>
      <p:ext uri="{BB962C8B-B14F-4D97-AF65-F5344CB8AC3E}">
        <p14:creationId xmlns:p14="http://schemas.microsoft.com/office/powerpoint/2010/main" xmlns="" val="8873095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1709531" y="298175"/>
            <a:ext cx="9163205" cy="6357680"/>
          </a:xfrm>
          <a:prstGeom prst="rect">
            <a:avLst/>
          </a:prstGeom>
        </p:spPr>
      </p:pic>
    </p:spTree>
    <p:extLst>
      <p:ext uri="{BB962C8B-B14F-4D97-AF65-F5344CB8AC3E}">
        <p14:creationId xmlns:p14="http://schemas.microsoft.com/office/powerpoint/2010/main" xmlns="" val="35955338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890092" y="461813"/>
            <a:ext cx="9102586" cy="6075650"/>
          </a:xfrm>
          <a:prstGeom prst="rect">
            <a:avLst/>
          </a:prstGeom>
        </p:spPr>
      </p:pic>
    </p:spTree>
    <p:extLst>
      <p:ext uri="{BB962C8B-B14F-4D97-AF65-F5344CB8AC3E}">
        <p14:creationId xmlns:p14="http://schemas.microsoft.com/office/powerpoint/2010/main" xmlns="" val="30916749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586172" y="218661"/>
            <a:ext cx="9408715" cy="6380691"/>
          </a:xfrm>
          <a:prstGeom prst="rect">
            <a:avLst/>
          </a:prstGeom>
        </p:spPr>
      </p:pic>
    </p:spTree>
    <p:extLst>
      <p:ext uri="{BB962C8B-B14F-4D97-AF65-F5344CB8AC3E}">
        <p14:creationId xmlns:p14="http://schemas.microsoft.com/office/powerpoint/2010/main" xmlns="" val="7681231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490870" y="228219"/>
            <a:ext cx="9723060" cy="6450876"/>
          </a:xfrm>
          <a:prstGeom prst="rect">
            <a:avLst/>
          </a:prstGeom>
        </p:spPr>
      </p:pic>
    </p:spTree>
    <p:extLst>
      <p:ext uri="{BB962C8B-B14F-4D97-AF65-F5344CB8AC3E}">
        <p14:creationId xmlns:p14="http://schemas.microsoft.com/office/powerpoint/2010/main" xmlns="" val="227192848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1590261" y="179939"/>
            <a:ext cx="9472819" cy="6430454"/>
          </a:xfrm>
          <a:prstGeom prst="rect">
            <a:avLst/>
          </a:prstGeom>
        </p:spPr>
      </p:pic>
    </p:spTree>
    <p:extLst>
      <p:ext uri="{BB962C8B-B14F-4D97-AF65-F5344CB8AC3E}">
        <p14:creationId xmlns:p14="http://schemas.microsoft.com/office/powerpoint/2010/main" xmlns="" val="35989845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292087" y="265931"/>
            <a:ext cx="9765196" cy="6447833"/>
          </a:xfrm>
          <a:prstGeom prst="rect">
            <a:avLst/>
          </a:prstGeom>
        </p:spPr>
      </p:pic>
    </p:spTree>
    <p:extLst>
      <p:ext uri="{BB962C8B-B14F-4D97-AF65-F5344CB8AC3E}">
        <p14:creationId xmlns:p14="http://schemas.microsoft.com/office/powerpoint/2010/main" xmlns="" val="20787126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789044" y="247204"/>
            <a:ext cx="9382539" cy="6405387"/>
          </a:xfrm>
          <a:prstGeom prst="rect">
            <a:avLst/>
          </a:prstGeom>
        </p:spPr>
      </p:pic>
    </p:spTree>
    <p:extLst>
      <p:ext uri="{BB962C8B-B14F-4D97-AF65-F5344CB8AC3E}">
        <p14:creationId xmlns:p14="http://schemas.microsoft.com/office/powerpoint/2010/main" xmlns="" val="6092257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669773" y="555318"/>
            <a:ext cx="9152327" cy="6160220"/>
          </a:xfrm>
          <a:prstGeom prst="rect">
            <a:avLst/>
          </a:prstGeom>
        </p:spPr>
      </p:pic>
    </p:spTree>
    <p:extLst>
      <p:ext uri="{BB962C8B-B14F-4D97-AF65-F5344CB8AC3E}">
        <p14:creationId xmlns:p14="http://schemas.microsoft.com/office/powerpoint/2010/main" xmlns="" val="33422475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715086" y="547463"/>
            <a:ext cx="9198080" cy="6168905"/>
          </a:xfrm>
          <a:prstGeom prst="rect">
            <a:avLst/>
          </a:prstGeom>
        </p:spPr>
      </p:pic>
    </p:spTree>
    <p:extLst>
      <p:ext uri="{BB962C8B-B14F-4D97-AF65-F5344CB8AC3E}">
        <p14:creationId xmlns:p14="http://schemas.microsoft.com/office/powerpoint/2010/main" xmlns="" val="342235713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376900" y="318053"/>
            <a:ext cx="9700260" cy="6381750"/>
          </a:xfrm>
          <a:prstGeom prst="rect">
            <a:avLst/>
          </a:prstGeom>
        </p:spPr>
      </p:pic>
    </p:spTree>
    <p:extLst>
      <p:ext uri="{BB962C8B-B14F-4D97-AF65-F5344CB8AC3E}">
        <p14:creationId xmlns:p14="http://schemas.microsoft.com/office/powerpoint/2010/main" xmlns="" val="33130856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491696" y="278296"/>
            <a:ext cx="9670775" cy="6400800"/>
          </a:xfrm>
          <a:prstGeom prst="rect">
            <a:avLst/>
          </a:prstGeom>
        </p:spPr>
      </p:pic>
    </p:spTree>
    <p:extLst>
      <p:ext uri="{BB962C8B-B14F-4D97-AF65-F5344CB8AC3E}">
        <p14:creationId xmlns:p14="http://schemas.microsoft.com/office/powerpoint/2010/main" xmlns="" val="26472336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608121" y="238539"/>
            <a:ext cx="9311092" cy="6361044"/>
          </a:xfrm>
          <a:prstGeom prst="rect">
            <a:avLst/>
          </a:prstGeom>
        </p:spPr>
      </p:pic>
    </p:spTree>
    <p:extLst>
      <p:ext uri="{BB962C8B-B14F-4D97-AF65-F5344CB8AC3E}">
        <p14:creationId xmlns:p14="http://schemas.microsoft.com/office/powerpoint/2010/main" xmlns="" val="199934691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461379" y="238899"/>
            <a:ext cx="9451785" cy="6414521"/>
          </a:xfrm>
          <a:prstGeom prst="rect">
            <a:avLst/>
          </a:prstGeom>
        </p:spPr>
      </p:pic>
    </p:spTree>
    <p:extLst>
      <p:ext uri="{BB962C8B-B14F-4D97-AF65-F5344CB8AC3E}">
        <p14:creationId xmlns:p14="http://schemas.microsoft.com/office/powerpoint/2010/main" xmlns="" val="2791571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90868" y="206144"/>
            <a:ext cx="9513957" cy="6416636"/>
          </a:xfrm>
          <a:prstGeom prst="rect">
            <a:avLst/>
          </a:prstGeom>
        </p:spPr>
      </p:pic>
    </p:spTree>
    <p:extLst>
      <p:ext uri="{BB962C8B-B14F-4D97-AF65-F5344CB8AC3E}">
        <p14:creationId xmlns:p14="http://schemas.microsoft.com/office/powerpoint/2010/main" xmlns="" val="17981505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3162994" y="0"/>
            <a:ext cx="5747813" cy="6858000"/>
          </a:xfrm>
          <a:prstGeom prst="rect">
            <a:avLst/>
          </a:prstGeom>
        </p:spPr>
      </p:pic>
    </p:spTree>
    <p:extLst>
      <p:ext uri="{BB962C8B-B14F-4D97-AF65-F5344CB8AC3E}">
        <p14:creationId xmlns:p14="http://schemas.microsoft.com/office/powerpoint/2010/main" xmlns="" val="32659645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578256" y="241868"/>
            <a:ext cx="9175884" cy="6272404"/>
          </a:xfrm>
          <a:prstGeom prst="rect">
            <a:avLst/>
          </a:prstGeom>
        </p:spPr>
      </p:pic>
    </p:spTree>
    <p:extLst>
      <p:ext uri="{BB962C8B-B14F-4D97-AF65-F5344CB8AC3E}">
        <p14:creationId xmlns:p14="http://schemas.microsoft.com/office/powerpoint/2010/main" xmlns="" val="18612033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371600" y="297171"/>
            <a:ext cx="9507606" cy="6361203"/>
          </a:xfrm>
          <a:prstGeom prst="rect">
            <a:avLst/>
          </a:prstGeom>
        </p:spPr>
      </p:pic>
    </p:spTree>
    <p:extLst>
      <p:ext uri="{BB962C8B-B14F-4D97-AF65-F5344CB8AC3E}">
        <p14:creationId xmlns:p14="http://schemas.microsoft.com/office/powerpoint/2010/main" xmlns="" val="218574539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491698" y="321176"/>
            <a:ext cx="9361832" cy="6218771"/>
          </a:xfrm>
          <a:prstGeom prst="rect">
            <a:avLst/>
          </a:prstGeom>
        </p:spPr>
      </p:pic>
    </p:spTree>
    <p:extLst>
      <p:ext uri="{BB962C8B-B14F-4D97-AF65-F5344CB8AC3E}">
        <p14:creationId xmlns:p14="http://schemas.microsoft.com/office/powerpoint/2010/main" xmlns="" val="54845136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530627" y="293640"/>
            <a:ext cx="9586290" cy="6306770"/>
          </a:xfrm>
          <a:prstGeom prst="rect">
            <a:avLst/>
          </a:prstGeom>
        </p:spPr>
      </p:pic>
    </p:spTree>
    <p:extLst>
      <p:ext uri="{BB962C8B-B14F-4D97-AF65-F5344CB8AC3E}">
        <p14:creationId xmlns:p14="http://schemas.microsoft.com/office/powerpoint/2010/main" xmlns="" val="271628688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651552" y="235258"/>
            <a:ext cx="9698935" cy="6404081"/>
          </a:xfrm>
          <a:prstGeom prst="rect">
            <a:avLst/>
          </a:prstGeom>
        </p:spPr>
      </p:pic>
    </p:spTree>
    <p:extLst>
      <p:ext uri="{BB962C8B-B14F-4D97-AF65-F5344CB8AC3E}">
        <p14:creationId xmlns:p14="http://schemas.microsoft.com/office/powerpoint/2010/main" xmlns="" val="171949455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1470991" y="357714"/>
            <a:ext cx="9501809" cy="6281626"/>
          </a:xfrm>
          <a:prstGeom prst="rect">
            <a:avLst/>
          </a:prstGeom>
        </p:spPr>
      </p:pic>
    </p:spTree>
    <p:extLst>
      <p:ext uri="{BB962C8B-B14F-4D97-AF65-F5344CB8AC3E}">
        <p14:creationId xmlns:p14="http://schemas.microsoft.com/office/powerpoint/2010/main" xmlns="" val="19851819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1471820" y="278296"/>
            <a:ext cx="9707196" cy="6401628"/>
          </a:xfrm>
          <a:prstGeom prst="rect">
            <a:avLst/>
          </a:prstGeom>
        </p:spPr>
      </p:pic>
    </p:spTree>
    <p:extLst>
      <p:ext uri="{BB962C8B-B14F-4D97-AF65-F5344CB8AC3E}">
        <p14:creationId xmlns:p14="http://schemas.microsoft.com/office/powerpoint/2010/main" xmlns="" val="80708624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491697" y="397565"/>
            <a:ext cx="9464799" cy="6241774"/>
          </a:xfrm>
          <a:prstGeom prst="rect">
            <a:avLst/>
          </a:prstGeom>
        </p:spPr>
      </p:pic>
    </p:spTree>
    <p:extLst>
      <p:ext uri="{BB962C8B-B14F-4D97-AF65-F5344CB8AC3E}">
        <p14:creationId xmlns:p14="http://schemas.microsoft.com/office/powerpoint/2010/main" xmlns="" val="308236565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3843536" y="0"/>
            <a:ext cx="4552615" cy="6858000"/>
          </a:xfrm>
          <a:prstGeom prst="rect">
            <a:avLst/>
          </a:prstGeom>
        </p:spPr>
      </p:pic>
    </p:spTree>
    <p:extLst>
      <p:ext uri="{BB962C8B-B14F-4D97-AF65-F5344CB8AC3E}">
        <p14:creationId xmlns:p14="http://schemas.microsoft.com/office/powerpoint/2010/main" xmlns="" val="41716702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92087" y="153630"/>
            <a:ext cx="9839286" cy="6545343"/>
          </a:xfrm>
          <a:prstGeom prst="rect">
            <a:avLst/>
          </a:prstGeom>
        </p:spPr>
      </p:pic>
    </p:spTree>
    <p:extLst>
      <p:ext uri="{BB962C8B-B14F-4D97-AF65-F5344CB8AC3E}">
        <p14:creationId xmlns:p14="http://schemas.microsoft.com/office/powerpoint/2010/main" xmlns="" val="46715719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451942" y="268976"/>
            <a:ext cx="9222684" cy="6303274"/>
          </a:xfrm>
          <a:prstGeom prst="rect">
            <a:avLst/>
          </a:prstGeom>
        </p:spPr>
      </p:pic>
    </p:spTree>
    <p:extLst>
      <p:ext uri="{BB962C8B-B14F-4D97-AF65-F5344CB8AC3E}">
        <p14:creationId xmlns:p14="http://schemas.microsoft.com/office/powerpoint/2010/main" xmlns="" val="165861704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352691" y="153756"/>
            <a:ext cx="9659866" cy="6485584"/>
          </a:xfrm>
          <a:prstGeom prst="rect">
            <a:avLst/>
          </a:prstGeom>
        </p:spPr>
      </p:pic>
    </p:spTree>
    <p:extLst>
      <p:ext uri="{BB962C8B-B14F-4D97-AF65-F5344CB8AC3E}">
        <p14:creationId xmlns:p14="http://schemas.microsoft.com/office/powerpoint/2010/main" xmlns="" val="231945250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428844" y="178905"/>
            <a:ext cx="9747708" cy="6459606"/>
          </a:xfrm>
          <a:prstGeom prst="rect">
            <a:avLst/>
          </a:prstGeom>
        </p:spPr>
      </p:pic>
    </p:spTree>
    <p:extLst>
      <p:ext uri="{BB962C8B-B14F-4D97-AF65-F5344CB8AC3E}">
        <p14:creationId xmlns:p14="http://schemas.microsoft.com/office/powerpoint/2010/main" xmlns="" val="407673105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1434258" y="198784"/>
            <a:ext cx="9844614" cy="6461262"/>
          </a:xfrm>
          <a:prstGeom prst="rect">
            <a:avLst/>
          </a:prstGeom>
        </p:spPr>
      </p:pic>
    </p:spTree>
    <p:extLst>
      <p:ext uri="{BB962C8B-B14F-4D97-AF65-F5344CB8AC3E}">
        <p14:creationId xmlns:p14="http://schemas.microsoft.com/office/powerpoint/2010/main" xmlns="" val="308631593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1510747" y="298173"/>
            <a:ext cx="9594337" cy="6380922"/>
          </a:xfrm>
          <a:prstGeom prst="rect">
            <a:avLst/>
          </a:prstGeom>
        </p:spPr>
      </p:pic>
    </p:spTree>
    <p:extLst>
      <p:ext uri="{BB962C8B-B14F-4D97-AF65-F5344CB8AC3E}">
        <p14:creationId xmlns:p14="http://schemas.microsoft.com/office/powerpoint/2010/main" xmlns="" val="411510203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2823409" y="10316"/>
            <a:ext cx="6609347" cy="6847684"/>
          </a:xfrm>
          <a:prstGeom prst="rect">
            <a:avLst/>
          </a:prstGeom>
        </p:spPr>
      </p:pic>
      <p:pic>
        <p:nvPicPr>
          <p:cNvPr id="3" name="Picture 2"/>
          <p:cNvPicPr>
            <a:picLocks noChangeAspect="1"/>
          </p:cNvPicPr>
          <p:nvPr/>
        </p:nvPicPr>
        <p:blipFill>
          <a:blip r:embed="rId4" cstate="print"/>
          <a:stretch>
            <a:fillRect/>
          </a:stretch>
        </p:blipFill>
        <p:spPr>
          <a:xfrm>
            <a:off x="0" y="0"/>
            <a:ext cx="2426418" cy="3036071"/>
          </a:xfrm>
          <a:prstGeom prst="rect">
            <a:avLst/>
          </a:prstGeom>
        </p:spPr>
      </p:pic>
      <p:pic>
        <p:nvPicPr>
          <p:cNvPr id="4" name="Picture 3"/>
          <p:cNvPicPr>
            <a:picLocks noChangeAspect="1"/>
          </p:cNvPicPr>
          <p:nvPr/>
        </p:nvPicPr>
        <p:blipFill>
          <a:blip r:embed="rId4" cstate="print"/>
          <a:stretch>
            <a:fillRect/>
          </a:stretch>
        </p:blipFill>
        <p:spPr>
          <a:xfrm>
            <a:off x="9765582" y="0"/>
            <a:ext cx="2426418" cy="3036071"/>
          </a:xfrm>
          <a:prstGeom prst="rect">
            <a:avLst/>
          </a:prstGeom>
        </p:spPr>
      </p:pic>
    </p:spTree>
    <p:extLst>
      <p:ext uri="{BB962C8B-B14F-4D97-AF65-F5344CB8AC3E}">
        <p14:creationId xmlns:p14="http://schemas.microsoft.com/office/powerpoint/2010/main" xmlns="" val="187784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218660" y="1050756"/>
            <a:ext cx="11231217" cy="1569660"/>
          </a:xfrm>
          <a:prstGeom prst="rect">
            <a:avLst/>
          </a:prstGeom>
          <a:noFill/>
        </p:spPr>
        <p:txBody>
          <a:bodyPr wrap="square" rtlCol="0">
            <a:spAutoFit/>
          </a:bodyPr>
          <a:lstStyle/>
          <a:p>
            <a:pPr algn="r"/>
            <a:r>
              <a:rPr lang="he-IL" sz="96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תמונות וסיפורי חיים</a:t>
            </a:r>
            <a:endParaRPr lang="en-US" sz="9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stretch>
            <a:fillRect/>
          </a:stretch>
        </p:blipFill>
        <p:spPr>
          <a:xfrm>
            <a:off x="4621059" y="3242459"/>
            <a:ext cx="2426418" cy="3036071"/>
          </a:xfrm>
          <a:prstGeom prst="rect">
            <a:avLst/>
          </a:prstGeom>
        </p:spPr>
      </p:pic>
    </p:spTree>
    <p:extLst>
      <p:ext uri="{BB962C8B-B14F-4D97-AF65-F5344CB8AC3E}">
        <p14:creationId xmlns:p14="http://schemas.microsoft.com/office/powerpoint/2010/main" xmlns="" val="107870775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anded">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Grunge 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blipFill rotWithShape="1">
          <a:blip xmlns:r="http://schemas.openxmlformats.org/officeDocument/2006/relationships" r:embed="rId2">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xmlns="" name="Banded" id="{98DFF888-2449-4D28-977C-6306C017633E}" vid="{9792607F-9579-4224-82FF-9C88C3E1E53D}"/>
    </a:ext>
  </a:extLst>
</a:theme>
</file>

<file path=docProps/app.xml><?xml version="1.0" encoding="utf-8"?>
<Properties xmlns="http://schemas.openxmlformats.org/officeDocument/2006/extended-properties" xmlns:vt="http://schemas.openxmlformats.org/officeDocument/2006/docPropsVTypes">
  <Template>TM03090430[[fn=Banded]]</Template>
  <TotalTime>751</TotalTime>
  <Words>2935</Words>
  <Application>Microsoft Office PowerPoint</Application>
  <PresentationFormat>מותאם אישית</PresentationFormat>
  <Paragraphs>155</Paragraphs>
  <Slides>85</Slides>
  <Notes>0</Notes>
  <HiddenSlides>0</HiddenSlides>
  <MMClips>0</MMClips>
  <ScaleCrop>false</ScaleCrop>
  <HeadingPairs>
    <vt:vector size="4" baseType="variant">
      <vt:variant>
        <vt:lpstr>ערכת נושא</vt:lpstr>
      </vt:variant>
      <vt:variant>
        <vt:i4>1</vt:i4>
      </vt:variant>
      <vt:variant>
        <vt:lpstr>כותרות שקופיות</vt:lpstr>
      </vt:variant>
      <vt:variant>
        <vt:i4>85</vt:i4>
      </vt:variant>
    </vt:vector>
  </HeadingPairs>
  <TitlesOfParts>
    <vt:vector size="86" baseType="lpstr">
      <vt:lpstr>Banded</vt:lpstr>
      <vt:lpstr>שקופית 1</vt:lpstr>
      <vt:lpstr>שקופית 2</vt:lpstr>
      <vt:lpstr>שקופית 3</vt:lpstr>
      <vt:lpstr>שקופית 4</vt:lpstr>
      <vt:lpstr>שקופית 5</vt:lpstr>
      <vt:lpstr>שקופית 6</vt:lpstr>
      <vt:lpstr>שקופית 7</vt:lpstr>
      <vt:lpstr>שקופית 8</vt:lpstr>
      <vt:lpstr>שקופית 9</vt:lpstr>
      <vt:lpstr>שקופית 10</vt:lpstr>
      <vt:lpstr>שקופית 11</vt:lpstr>
      <vt:lpstr>שקופית 12</vt:lpstr>
      <vt:lpstr>שקופית 13</vt:lpstr>
      <vt:lpstr>שקופית 14</vt:lpstr>
      <vt:lpstr>שקופית 15</vt:lpstr>
      <vt:lpstr>שקופית 16</vt:lpstr>
      <vt:lpstr>שקופית 17</vt:lpstr>
      <vt:lpstr>שקופית 18</vt:lpstr>
      <vt:lpstr>שקופית 19</vt:lpstr>
      <vt:lpstr>שקופית 20</vt:lpstr>
      <vt:lpstr>שקופית 21</vt:lpstr>
      <vt:lpstr>שקופית 22</vt:lpstr>
      <vt:lpstr>שקופית 23</vt:lpstr>
      <vt:lpstr>שקופית 24</vt:lpstr>
      <vt:lpstr>שקופית 25</vt:lpstr>
      <vt:lpstr>שקופית 26</vt:lpstr>
      <vt:lpstr>שקופית 27</vt:lpstr>
      <vt:lpstr>שקופית 28</vt:lpstr>
      <vt:lpstr>שקופית 29</vt:lpstr>
      <vt:lpstr>שקופית 30</vt:lpstr>
      <vt:lpstr>שקופית 31</vt:lpstr>
      <vt:lpstr>שקופית 32</vt:lpstr>
      <vt:lpstr>שקופית 33</vt:lpstr>
      <vt:lpstr>שקופית 34</vt:lpstr>
      <vt:lpstr>שקופית 35</vt:lpstr>
      <vt:lpstr>שקופית 36</vt:lpstr>
      <vt:lpstr>שקופית 37</vt:lpstr>
      <vt:lpstr>שקופית 38</vt:lpstr>
      <vt:lpstr>שקופית 39</vt:lpstr>
      <vt:lpstr>שקופית 40</vt:lpstr>
      <vt:lpstr>שקופית 41</vt:lpstr>
      <vt:lpstr>שקופית 42</vt:lpstr>
      <vt:lpstr>שקופית 43</vt:lpstr>
      <vt:lpstr>שקופית 44</vt:lpstr>
      <vt:lpstr>שקופית 45</vt:lpstr>
      <vt:lpstr>שקופית 46</vt:lpstr>
      <vt:lpstr>שקופית 47</vt:lpstr>
      <vt:lpstr>שקופית 48</vt:lpstr>
      <vt:lpstr>שקופית 49</vt:lpstr>
      <vt:lpstr>שקופית 50</vt:lpstr>
      <vt:lpstr>שקופית 51</vt:lpstr>
      <vt:lpstr>שקופית 52</vt:lpstr>
      <vt:lpstr>שקופית 53</vt:lpstr>
      <vt:lpstr>שקופית 54</vt:lpstr>
      <vt:lpstr>שקופית 55</vt:lpstr>
      <vt:lpstr>שקופית 56</vt:lpstr>
      <vt:lpstr>שקופית 57</vt:lpstr>
      <vt:lpstr>שקופית 58</vt:lpstr>
      <vt:lpstr>שקופית 59</vt:lpstr>
      <vt:lpstr>שקופית 60</vt:lpstr>
      <vt:lpstr>שקופית 61</vt:lpstr>
      <vt:lpstr>שקופית 62</vt:lpstr>
      <vt:lpstr>שקופית 63</vt:lpstr>
      <vt:lpstr>שקופית 64</vt:lpstr>
      <vt:lpstr>שקופית 65</vt:lpstr>
      <vt:lpstr>שקופית 66</vt:lpstr>
      <vt:lpstr>שקופית 67</vt:lpstr>
      <vt:lpstr>שקופית 68</vt:lpstr>
      <vt:lpstr>שקופית 69</vt:lpstr>
      <vt:lpstr>שקופית 70</vt:lpstr>
      <vt:lpstr>שקופית 71</vt:lpstr>
      <vt:lpstr>שקופית 72</vt:lpstr>
      <vt:lpstr>שקופית 73</vt:lpstr>
      <vt:lpstr>שקופית 74</vt:lpstr>
      <vt:lpstr>שקופית 75</vt:lpstr>
      <vt:lpstr>שקופית 76</vt:lpstr>
      <vt:lpstr>שקופית 77</vt:lpstr>
      <vt:lpstr>שקופית 78</vt:lpstr>
      <vt:lpstr>שקופית 79</vt:lpstr>
      <vt:lpstr>שקופית 80</vt:lpstr>
      <vt:lpstr>שקופית 81</vt:lpstr>
      <vt:lpstr>שקופית 82</vt:lpstr>
      <vt:lpstr>שקופית 83</vt:lpstr>
      <vt:lpstr>שקופית 84</vt:lpstr>
      <vt:lpstr>שקופית 85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"להבה"</dc:title>
  <dc:creator>Yaakov Goldwasser</dc:creator>
  <cp:lastModifiedBy>Gali</cp:lastModifiedBy>
  <cp:revision>51</cp:revision>
  <dcterms:created xsi:type="dcterms:W3CDTF">2020-07-26T07:30:20Z</dcterms:created>
  <dcterms:modified xsi:type="dcterms:W3CDTF">2020-10-02T10:33:58Z</dcterms:modified>
</cp:coreProperties>
</file>